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4"/>
  </p:notesMasterIdLst>
  <p:sldIdLst>
    <p:sldId id="256" r:id="rId2"/>
    <p:sldId id="268" r:id="rId3"/>
    <p:sldId id="259" r:id="rId4"/>
    <p:sldId id="266" r:id="rId5"/>
    <p:sldId id="263" r:id="rId6"/>
    <p:sldId id="261" r:id="rId7"/>
    <p:sldId id="271" r:id="rId8"/>
    <p:sldId id="267" r:id="rId9"/>
    <p:sldId id="269" r:id="rId10"/>
    <p:sldId id="272" r:id="rId11"/>
    <p:sldId id="270" r:id="rId12"/>
    <p:sldId id="262"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59DDE3-071F-BAC3-E8D0-3A49CA69577B}" name="Ryan Gordon" initials="RG" userId="S::ryan_gordon@fws.gov::6a5eed70-46e4-4711-86e8-0d3a24b9da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23C"/>
    <a:srgbClr val="02426D"/>
    <a:srgbClr val="FBAA29"/>
    <a:srgbClr val="05A0FF"/>
    <a:srgbClr val="EDB20D"/>
    <a:srgbClr val="FCBA4E"/>
    <a:srgbClr val="007A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3" autoAdjust="0"/>
    <p:restoredTop sz="65687" autoAdjust="0"/>
  </p:normalViewPr>
  <p:slideViewPr>
    <p:cSldViewPr snapToGrid="0">
      <p:cViewPr varScale="1">
        <p:scale>
          <a:sx n="40" d="100"/>
          <a:sy n="40" d="100"/>
        </p:scale>
        <p:origin x="1612"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84FED7-ECEF-4338-9E77-3BC611AD4547}" type="datetimeFigureOut">
              <a:rPr lang="en-US" smtClean="0"/>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0B3346-1D0F-466E-A05B-32C9DE01ED39}" type="slidenum">
              <a:rPr lang="en-US" smtClean="0"/>
              <a:t>‹#›</a:t>
            </a:fld>
            <a:endParaRPr lang="en-US"/>
          </a:p>
        </p:txBody>
      </p:sp>
    </p:spTree>
    <p:extLst>
      <p:ext uri="{BB962C8B-B14F-4D97-AF65-F5344CB8AC3E}">
        <p14:creationId xmlns:p14="http://schemas.microsoft.com/office/powerpoint/2010/main" val="2536326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0B3346-1D0F-466E-A05B-32C9DE01ED39}" type="slidenum">
              <a:rPr lang="en-US" smtClean="0"/>
              <a:t>1</a:t>
            </a:fld>
            <a:endParaRPr lang="en-US"/>
          </a:p>
        </p:txBody>
      </p:sp>
    </p:spTree>
    <p:extLst>
      <p:ext uri="{BB962C8B-B14F-4D97-AF65-F5344CB8AC3E}">
        <p14:creationId xmlns:p14="http://schemas.microsoft.com/office/powerpoint/2010/main" val="3809507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dirty="0">
                <a:sym typeface="Wingdings" panose="05000000000000000000" pitchFamily="2" charset="2"/>
              </a:rPr>
              <a:t>For the Monarch the proposed 4(d) rule offers flexibility to encourage projects to include native milkweed and pollinator plants by providing exceptions for incidental take. So, if the species is listed that should help not only us as project implementers, but also the species.</a:t>
            </a:r>
          </a:p>
          <a:p>
            <a:pPr>
              <a:buFont typeface="Symbol"/>
              <a:buNone/>
            </a:pPr>
            <a:endParaRPr lang="en-US" dirty="0">
              <a:sym typeface="Wingdings" panose="05000000000000000000" pitchFamily="2" charset="2"/>
            </a:endParaRPr>
          </a:p>
          <a:p>
            <a:pPr>
              <a:buFont typeface="Symbol"/>
              <a:buNone/>
            </a:pPr>
            <a:r>
              <a:rPr lang="en-US" b="1" dirty="0">
                <a:sym typeface="Wingdings" panose="05000000000000000000" pitchFamily="2" charset="2"/>
              </a:rPr>
              <a:t>Which on that note, please take some time to look at the proposed listing rule and provide comments on what you support and need! Public comment closes on March 12.</a:t>
            </a:r>
          </a:p>
        </p:txBody>
      </p:sp>
      <p:sp>
        <p:nvSpPr>
          <p:cNvPr id="4" name="Slide Number Placeholder 3"/>
          <p:cNvSpPr>
            <a:spLocks noGrp="1"/>
          </p:cNvSpPr>
          <p:nvPr>
            <p:ph type="sldNum" sz="quarter" idx="5"/>
          </p:nvPr>
        </p:nvSpPr>
        <p:spPr/>
        <p:txBody>
          <a:bodyPr/>
          <a:lstStyle/>
          <a:p>
            <a:fld id="{290B3346-1D0F-466E-A05B-32C9DE01ED39}" type="slidenum">
              <a:rPr lang="en-US" smtClean="0"/>
              <a:t>10</a:t>
            </a:fld>
            <a:endParaRPr lang="en-US"/>
          </a:p>
        </p:txBody>
      </p:sp>
    </p:spTree>
    <p:extLst>
      <p:ext uri="{BB962C8B-B14F-4D97-AF65-F5344CB8AC3E}">
        <p14:creationId xmlns:p14="http://schemas.microsoft.com/office/powerpoint/2010/main" val="3821827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b="1" i="0" dirty="0"/>
              <a:t>We understand that you, as project implementors have a lot on your plates, and a lot of hoops to jump through, but please bear in mind that by </a:t>
            </a:r>
            <a:r>
              <a:rPr lang="en-US" b="1" i="1" dirty="0"/>
              <a:t>not</a:t>
            </a:r>
            <a:r>
              <a:rPr lang="en-US" b="1" i="0" dirty="0"/>
              <a:t> jumping through the ESA hoop, there could be increasingly severe consequences from delay of permits and your project, to liability and, in some cases law enforcement involvement.  </a:t>
            </a:r>
          </a:p>
          <a:p>
            <a:pPr>
              <a:buFont typeface="Symbol"/>
              <a:buNone/>
            </a:pPr>
            <a:endParaRPr lang="en-US" b="1" i="0" dirty="0"/>
          </a:p>
          <a:p>
            <a:pPr>
              <a:buFont typeface="Symbol"/>
              <a:buNone/>
            </a:pPr>
            <a:r>
              <a:rPr lang="en-US" b="1" i="0" dirty="0"/>
              <a:t>We, in the Service, are not here to stop your projects.  </a:t>
            </a:r>
            <a:r>
              <a:rPr lang="en-US" b="1" i="0" dirty="0">
                <a:solidFill>
                  <a:srgbClr val="000000"/>
                </a:solidFill>
                <a:effectLst/>
                <a:latin typeface="Calibri" panose="020F0502020204030204" pitchFamily="34" charset="0"/>
              </a:rPr>
              <a:t>Rather, as stated in our mission statement, we are here to work with you to ensure completion of your project, while also conserving and protecting listed species</a:t>
            </a:r>
            <a:r>
              <a:rPr lang="en-US" b="1" i="0" dirty="0"/>
              <a:t>.    </a:t>
            </a:r>
          </a:p>
        </p:txBody>
      </p:sp>
      <p:sp>
        <p:nvSpPr>
          <p:cNvPr id="4" name="Slide Number Placeholder 3"/>
          <p:cNvSpPr>
            <a:spLocks noGrp="1"/>
          </p:cNvSpPr>
          <p:nvPr>
            <p:ph type="sldNum" sz="quarter" idx="5"/>
          </p:nvPr>
        </p:nvSpPr>
        <p:spPr/>
        <p:txBody>
          <a:bodyPr/>
          <a:lstStyle/>
          <a:p>
            <a:fld id="{290B3346-1D0F-466E-A05B-32C9DE01ED39}" type="slidenum">
              <a:rPr lang="en-US" smtClean="0"/>
              <a:t>11</a:t>
            </a:fld>
            <a:endParaRPr lang="en-US"/>
          </a:p>
        </p:txBody>
      </p:sp>
    </p:spTree>
    <p:extLst>
      <p:ext uri="{BB962C8B-B14F-4D97-AF65-F5344CB8AC3E}">
        <p14:creationId xmlns:p14="http://schemas.microsoft.com/office/powerpoint/2010/main" val="2920188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0B3346-1D0F-466E-A05B-32C9DE01ED39}" type="slidenum">
              <a:rPr lang="en-US" smtClean="0"/>
              <a:t>12</a:t>
            </a:fld>
            <a:endParaRPr lang="en-US"/>
          </a:p>
        </p:txBody>
      </p:sp>
    </p:spTree>
    <p:extLst>
      <p:ext uri="{BB962C8B-B14F-4D97-AF65-F5344CB8AC3E}">
        <p14:creationId xmlns:p14="http://schemas.microsoft.com/office/powerpoint/2010/main" val="117294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here talking to you because of the mission, and charge, of the U.S. Fish and Wildlife Service (or Service) of “Working with others to conserve, protect, and enhance fish, wildlife, plants, and their habitats for the continuing benefit of the American People</a:t>
            </a:r>
            <a:r>
              <a:rPr lang="en-US" b="0" dirty="0"/>
              <a:t>.”  I am also here to provide guidance on endangered species, and the Endangered Species Act.</a:t>
            </a:r>
          </a:p>
          <a:p>
            <a:endParaRPr lang="en-US" dirty="0"/>
          </a:p>
          <a:p>
            <a:r>
              <a:rPr lang="en-US" dirty="0"/>
              <a:t>You all here represent the “working with others.”  </a:t>
            </a:r>
            <a:r>
              <a:rPr lang="en-US" b="0" dirty="0"/>
              <a:t>Together, we can work </a:t>
            </a:r>
            <a:r>
              <a:rPr lang="en-US" dirty="0"/>
              <a:t>to conserve, protect, and enhance </a:t>
            </a:r>
            <a:r>
              <a:rPr lang="en-US" b="0" dirty="0"/>
              <a:t>wildlife, plants and habitats </a:t>
            </a:r>
            <a:r>
              <a:rPr lang="en-US" dirty="0"/>
              <a:t>through the ESA of 1973.  The ESA is made up of a several sections, but importantly for our discussions are Sections 7, and 10 which all deal with projects and how to see those projects through while considering the needs of these imperiled species so that an ESA Section 9 violation, which is that take of listed species is unlawful, doesn’t occur. Section 10 projects are very intensive and not as common, so today I will only be covering Section 7.</a:t>
            </a:r>
          </a:p>
        </p:txBody>
      </p:sp>
      <p:sp>
        <p:nvSpPr>
          <p:cNvPr id="4" name="Slide Number Placeholder 3"/>
          <p:cNvSpPr>
            <a:spLocks noGrp="1"/>
          </p:cNvSpPr>
          <p:nvPr>
            <p:ph type="sldNum" sz="quarter" idx="5"/>
          </p:nvPr>
        </p:nvSpPr>
        <p:spPr/>
        <p:txBody>
          <a:bodyPr/>
          <a:lstStyle/>
          <a:p>
            <a:fld id="{290B3346-1D0F-466E-A05B-32C9DE01ED39}" type="slidenum">
              <a:rPr lang="en-US" smtClean="0"/>
              <a:t>2</a:t>
            </a:fld>
            <a:endParaRPr lang="en-US"/>
          </a:p>
        </p:txBody>
      </p:sp>
    </p:spTree>
    <p:extLst>
      <p:ext uri="{BB962C8B-B14F-4D97-AF65-F5344CB8AC3E}">
        <p14:creationId xmlns:p14="http://schemas.microsoft.com/office/powerpoint/2010/main" val="2610057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a:buNone/>
              <a:tabLst/>
              <a:defRPr/>
            </a:pPr>
            <a:r>
              <a:rPr lang="en-US" b="0" i="0" dirty="0"/>
              <a:t>Which makes you either the action agency, or a representative of the action agency.  And under section 7 of the ESA</a:t>
            </a:r>
            <a:r>
              <a:rPr lang="en-US" b="1" i="0" dirty="0"/>
              <a:t>, </a:t>
            </a:r>
            <a:r>
              <a:rPr lang="en-US" b="0" i="0" dirty="0">
                <a:solidFill>
                  <a:srgbClr val="000000"/>
                </a:solidFill>
                <a:effectLst/>
                <a:latin typeface="WordVisi_MSFontService"/>
              </a:rPr>
              <a:t>consultation</a:t>
            </a:r>
            <a:r>
              <a:rPr lang="en-US" b="1" i="0" dirty="0">
                <a:solidFill>
                  <a:srgbClr val="000000"/>
                </a:solidFill>
                <a:effectLst/>
                <a:latin typeface="WordVisi_MSFontService"/>
              </a:rPr>
              <a:t> </a:t>
            </a:r>
            <a:r>
              <a:rPr lang="en-US" b="0" i="0" dirty="0">
                <a:solidFill>
                  <a:srgbClr val="000000"/>
                </a:solidFill>
                <a:effectLst/>
                <a:latin typeface="WordVisi_MSFontService"/>
              </a:rPr>
              <a:t>should be completed for any action that is permitted/approved or funded by a federal agency and</a:t>
            </a:r>
            <a:r>
              <a:rPr lang="en-US" b="1" i="0" dirty="0">
                <a:solidFill>
                  <a:srgbClr val="000000"/>
                </a:solidFill>
                <a:effectLst/>
                <a:latin typeface="WordVisi_MSFontService"/>
              </a:rPr>
              <a:t> </a:t>
            </a:r>
            <a:r>
              <a:rPr lang="en-US" b="0" i="0" dirty="0">
                <a:solidFill>
                  <a:srgbClr val="000000"/>
                </a:solidFill>
                <a:effectLst/>
                <a:latin typeface="WordVisi_MSFontService"/>
              </a:rPr>
              <a:t>that has an effect on listed species or their critical habitat.</a:t>
            </a:r>
            <a:r>
              <a:rPr lang="en-US" b="0" i="0" dirty="0"/>
              <a:t>  </a:t>
            </a:r>
          </a:p>
          <a:p>
            <a:pPr>
              <a:buFont typeface="Symbol"/>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Symbol"/>
              <a:buNone/>
              <a:tabLst/>
              <a:defRPr/>
            </a:pPr>
            <a:r>
              <a:rPr lang="en-US" b="0" i="0" dirty="0">
                <a:solidFill>
                  <a:srgbClr val="76736C"/>
                </a:solidFill>
                <a:effectLst/>
                <a:latin typeface="Source Sans Pro" panose="020B0503030403020204" pitchFamily="34" charset="0"/>
              </a:rPr>
              <a:t>Yuma Ridgway’s Rail. Photo: Claudio Contreras </a:t>
            </a:r>
            <a:r>
              <a:rPr lang="en-US" b="0" i="0" dirty="0" err="1">
                <a:solidFill>
                  <a:srgbClr val="76736C"/>
                </a:solidFill>
                <a:effectLst/>
                <a:latin typeface="Source Sans Pro" panose="020B0503030403020204" pitchFamily="34" charset="0"/>
              </a:rPr>
              <a:t>Koob</a:t>
            </a:r>
            <a:endParaRPr lang="en-US" b="0" i="0" dirty="0"/>
          </a:p>
        </p:txBody>
      </p:sp>
      <p:sp>
        <p:nvSpPr>
          <p:cNvPr id="4" name="Slide Number Placeholder 3"/>
          <p:cNvSpPr>
            <a:spLocks noGrp="1"/>
          </p:cNvSpPr>
          <p:nvPr>
            <p:ph type="sldNum" sz="quarter" idx="5"/>
          </p:nvPr>
        </p:nvSpPr>
        <p:spPr/>
        <p:txBody>
          <a:bodyPr/>
          <a:lstStyle/>
          <a:p>
            <a:fld id="{290B3346-1D0F-466E-A05B-32C9DE01ED39}" type="slidenum">
              <a:rPr lang="en-US" smtClean="0"/>
              <a:t>3</a:t>
            </a:fld>
            <a:endParaRPr lang="en-US"/>
          </a:p>
        </p:txBody>
      </p:sp>
    </p:spTree>
    <p:extLst>
      <p:ext uri="{BB962C8B-B14F-4D97-AF65-F5344CB8AC3E}">
        <p14:creationId xmlns:p14="http://schemas.microsoft.com/office/powerpoint/2010/main" val="116803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i="0" dirty="0"/>
              <a:t>Before getting into the </a:t>
            </a:r>
            <a:r>
              <a:rPr lang="en-US" b="0" i="0" dirty="0"/>
              <a:t>section 7</a:t>
            </a:r>
            <a:r>
              <a:rPr lang="en-US" i="0" dirty="0"/>
              <a:t> consultation process, a preliminary evaluation needs to occur regarding </a:t>
            </a:r>
            <a:r>
              <a:rPr lang="en-US" b="0" i="0" dirty="0"/>
              <a:t>whether </a:t>
            </a:r>
            <a:r>
              <a:rPr lang="en-US" b="0" i="0" dirty="0">
                <a:solidFill>
                  <a:srgbClr val="000000"/>
                </a:solidFill>
                <a:effectLst/>
                <a:latin typeface="WordVisi_MSFontService"/>
              </a:rPr>
              <a:t>any part of your project will have an effect on listed species or their critical habitat.  To determine those potential species, and critical habitat present in your project area, you can visit IPaC.</a:t>
            </a:r>
            <a:endParaRPr lang="en-US" b="0" i="0" dirty="0"/>
          </a:p>
          <a:p>
            <a:pPr>
              <a:buFont typeface="Symbol"/>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Symbol"/>
              <a:buNone/>
              <a:tabLst/>
              <a:defRPr/>
            </a:pPr>
            <a:r>
              <a:rPr lang="en-US" i="0" dirty="0"/>
              <a:t>Requesting an official species list </a:t>
            </a:r>
            <a:r>
              <a:rPr lang="en-US" b="0" i="0" dirty="0"/>
              <a:t>through IPaC </a:t>
            </a:r>
            <a:r>
              <a:rPr lang="en-US" i="0" dirty="0"/>
              <a:t>is a certified way to show that preliminary coordination with the Service because the auto-generated letter is electronically signed by our Arizona Office and is on official letterhead.  To note, the ranges for species in </a:t>
            </a:r>
            <a:r>
              <a:rPr lang="en-US" i="0" dirty="0" err="1"/>
              <a:t>IPaC</a:t>
            </a:r>
            <a:r>
              <a:rPr lang="en-US" i="0" dirty="0"/>
              <a:t> are broad, so just because a species comes up in your list doesn’t mean it’s there.  Which is where you, as the project expert come in to review if there are important habitat features that could mean doing surveys.  </a:t>
            </a:r>
            <a:r>
              <a:rPr lang="en-US" b="0" i="0" u="none" dirty="0"/>
              <a:t>Key habitats to look for regarding some key Phoenix-species: - cottonwood and willow stands, -mesquite stands, -cattail/marsh habitat, -milkweed, -dense </a:t>
            </a:r>
            <a:r>
              <a:rPr lang="en-US" b="0" i="1" u="none" dirty="0"/>
              <a:t>living</a:t>
            </a:r>
            <a:r>
              <a:rPr lang="en-US" b="0" i="0" u="none" dirty="0"/>
              <a:t> tamarisk stands.  </a:t>
            </a:r>
            <a:endParaRPr lang="en-US" i="0" dirty="0"/>
          </a:p>
          <a:p>
            <a:pPr>
              <a:buFont typeface="Symbol"/>
              <a:buNone/>
            </a:pPr>
            <a:endParaRPr lang="en-US" i="0" dirty="0"/>
          </a:p>
          <a:p>
            <a:pPr>
              <a:buFont typeface="Symbol"/>
              <a:buNone/>
            </a:pPr>
            <a:r>
              <a:rPr lang="en-US" i="0" dirty="0"/>
              <a:t>#4 is likely the most important part of this because </a:t>
            </a:r>
            <a:r>
              <a:rPr lang="en-US" i="0" u="sng" dirty="0"/>
              <a:t>only you as the project-proponent (action-agency) can make the determination of if there </a:t>
            </a:r>
            <a:r>
              <a:rPr lang="en-US" b="1" i="0" u="sng" dirty="0"/>
              <a:t>could</a:t>
            </a:r>
            <a:r>
              <a:rPr lang="en-US" b="0" i="0" u="sng" dirty="0"/>
              <a:t> be an effect.</a:t>
            </a:r>
            <a:r>
              <a:rPr lang="en-US" b="0" i="0" u="none" dirty="0"/>
              <a:t>  If you are working on behalf of a Federal Agency, you can make this determination for them, but either way the “action agency” is responsible for keeping a good record for this decision.  </a:t>
            </a:r>
          </a:p>
          <a:p>
            <a:pPr>
              <a:buFont typeface="Symbol"/>
              <a:buNone/>
            </a:pPr>
            <a:endParaRPr lang="en-US" b="0" i="0" u="none" dirty="0"/>
          </a:p>
          <a:p>
            <a:pPr>
              <a:buFont typeface="Symbol"/>
              <a:buNone/>
            </a:pPr>
            <a:r>
              <a:rPr lang="en-US" b="0" i="0" u="none" dirty="0"/>
              <a:t>There are three different determinations you can make: </a:t>
            </a:r>
          </a:p>
          <a:p>
            <a:pPr>
              <a:buFont typeface="Symbol"/>
              <a:buNone/>
            </a:pPr>
            <a:r>
              <a:rPr lang="en-US" b="0" i="0" u="none" dirty="0"/>
              <a:t>	1.  No effect.  Meaning there is </a:t>
            </a:r>
            <a:r>
              <a:rPr lang="en-US" b="0" i="1" u="none" dirty="0"/>
              <a:t>absolutely </a:t>
            </a:r>
            <a:r>
              <a:rPr lang="en-US" b="0" i="0" u="none" dirty="0"/>
              <a:t>no effect to any listed species.</a:t>
            </a:r>
          </a:p>
          <a:p>
            <a:pPr>
              <a:buFont typeface="Symbol"/>
              <a:buNone/>
            </a:pPr>
            <a:r>
              <a:rPr lang="en-US" b="0" i="0" u="none" dirty="0"/>
              <a:t>	2.  May effect, not likely to adversely affect.  Meaning that there </a:t>
            </a:r>
            <a:r>
              <a:rPr lang="en-US" b="0" i="1" u="none" dirty="0"/>
              <a:t>could</a:t>
            </a:r>
            <a:r>
              <a:rPr lang="en-US" b="0" i="0" u="none" dirty="0"/>
              <a:t> be an effect, but any such effect is </a:t>
            </a:r>
            <a:r>
              <a:rPr lang="en-US" b="0" i="0" u="none" strike="sngStrike" dirty="0"/>
              <a:t>incredibly </a:t>
            </a:r>
            <a:r>
              <a:rPr lang="en-US" b="0" i="0" u="none" dirty="0"/>
              <a:t>unlikely to occur, or couldn’t be measured.</a:t>
            </a:r>
          </a:p>
          <a:p>
            <a:pPr>
              <a:buFont typeface="Symbol"/>
              <a:buNone/>
            </a:pPr>
            <a:r>
              <a:rPr lang="en-US" b="0" i="0" u="none" dirty="0"/>
              <a:t>	3.  May effect, likely to adversely affect.  Meaning that effects that could occur are likely and/or could have a measurable effect on the species or its critical habitat.</a:t>
            </a:r>
          </a:p>
          <a:p>
            <a:pPr>
              <a:buFont typeface="Symbol"/>
              <a:buNone/>
            </a:pPr>
            <a:endParaRPr lang="en-US" b="0" i="0" u="none" dirty="0"/>
          </a:p>
          <a:p>
            <a:pPr>
              <a:buFont typeface="Symbol"/>
              <a:buNone/>
            </a:pPr>
            <a:r>
              <a:rPr lang="en-US" b="0" i="0" u="none" dirty="0"/>
              <a:t>Examples: You input your project area and the species list pulls up the threatened yellow-billed cuckoo.</a:t>
            </a:r>
          </a:p>
          <a:p>
            <a:pPr>
              <a:buFont typeface="Symbol"/>
              <a:buNone/>
            </a:pPr>
            <a:endParaRPr lang="en-US" b="0" i="0" u="none" dirty="0"/>
          </a:p>
          <a:p>
            <a:pPr marL="228600" indent="-228600">
              <a:buFont typeface="Symbol"/>
              <a:buAutoNum type="arabicPeriod"/>
            </a:pPr>
            <a:r>
              <a:rPr lang="en-US" b="0" i="0" u="none" dirty="0"/>
              <a:t>You’re working on behalf of HUD, or with HUD funding, to remodel a housing complex in the middle of Phoenix.- Consider a no effect call.  There is no habitat, and no foreseeable way a cuckoo could be affected. </a:t>
            </a:r>
          </a:p>
          <a:p>
            <a:pPr marL="228600" indent="-228600">
              <a:buFont typeface="Symbol"/>
              <a:buAutoNum type="arabicPeriod"/>
            </a:pPr>
            <a:r>
              <a:rPr lang="en-US" b="0" i="0" u="none" dirty="0"/>
              <a:t>You’re using Federal Highways Funding to help repair a bridge that crosses a section of waterway with cottonwoods and willows from November-January.-  Consider a may affect, not likely to adversely affect. The heavy equipment could cause noise that would affect any present cuckoos, but this is outside the nesting season so measurable effects are not expected.  If any habitat is removed during this project, it would be unlikely to affect any nesting attempts.</a:t>
            </a:r>
          </a:p>
          <a:p>
            <a:pPr marL="228600" indent="-228600">
              <a:buFont typeface="Symbol"/>
              <a:buAutoNum type="arabicPeriod"/>
            </a:pPr>
            <a:r>
              <a:rPr lang="en-US" b="0" i="0" u="none" dirty="0"/>
              <a:t>You’re using Federal Highways </a:t>
            </a:r>
            <a:r>
              <a:rPr lang="en-US" b="0" i="0" u="none" strike="noStrike" dirty="0"/>
              <a:t>Funding</a:t>
            </a:r>
            <a:r>
              <a:rPr lang="en-US" b="0" i="0" u="none" dirty="0"/>
              <a:t> to help repair a bridge that crosses a section of waterway with cottonwoods and willows from April-June.- Consider a may affect, likely to adversely effect.  You’re now in the nesting/breeding season for cuckoos, so any noise or habitat changes could result in negative impacts to nesting attempts. </a:t>
            </a:r>
          </a:p>
          <a:p>
            <a:pPr marL="0" indent="0">
              <a:buFont typeface="Symbol"/>
              <a:buNone/>
            </a:pPr>
            <a:endParaRPr lang="en-US" b="0" i="0" u="none" dirty="0"/>
          </a:p>
          <a:p>
            <a:pPr marL="228600" indent="-228600">
              <a:buFont typeface="Symbol"/>
              <a:buAutoNum type="arabicPeriod"/>
            </a:pPr>
            <a:r>
              <a:rPr lang="en-US" b="0" i="0" u="none" dirty="0"/>
              <a:t>You’re using a 404 Permit issued by the U.S. Army Corps of Engineers for instream work replanting trees to improve habitat-  Depending on the time of year, and what equipment is being used, this could be a may affect, likely to adversely impact even though overall the project is beneficial.  </a:t>
            </a:r>
          </a:p>
          <a:p>
            <a:pPr marL="0" indent="0">
              <a:buFont typeface="Symbol"/>
              <a:buNone/>
            </a:pPr>
            <a:endParaRPr lang="en-US" b="0" i="0" u="none" dirty="0"/>
          </a:p>
          <a:p>
            <a:pPr>
              <a:buFont typeface="Symbol"/>
              <a:buNone/>
            </a:pPr>
            <a:endParaRPr lang="en-US" i="0" dirty="0"/>
          </a:p>
          <a:p>
            <a:pPr>
              <a:buFont typeface="Symbol"/>
              <a:buNone/>
            </a:pPr>
            <a:r>
              <a:rPr lang="en-US" b="1" i="1" dirty="0"/>
              <a:t>Only you/your agency can make a determination.  The Service does not offer concurrences for no-effect determinations.  We can offer Technical Assistance if requested. </a:t>
            </a:r>
          </a:p>
          <a:p>
            <a:pPr>
              <a:buFont typeface="Symbol"/>
              <a:buNone/>
            </a:pPr>
            <a:endParaRPr lang="en-US" b="1" i="1" dirty="0"/>
          </a:p>
          <a:p>
            <a:pPr>
              <a:buFont typeface="Symbol"/>
              <a:buNone/>
            </a:pPr>
            <a:r>
              <a:rPr lang="en-US" b="1" i="1" dirty="0"/>
              <a:t>If you make a no-effect determination, you don’t need to contact the Service.  This is where we, as the Service, are operating on a basis of trust. </a:t>
            </a:r>
            <a:r>
              <a:rPr lang="en-US" i="0" dirty="0"/>
              <a:t>  </a:t>
            </a:r>
          </a:p>
          <a:p>
            <a:pPr>
              <a:buFont typeface="Symbol"/>
              <a:buNone/>
            </a:pPr>
            <a:endParaRPr lang="en-US" i="0" dirty="0"/>
          </a:p>
          <a:p>
            <a:pPr>
              <a:buFont typeface="Symbol"/>
              <a:buNone/>
            </a:pPr>
            <a:r>
              <a:rPr lang="en-US" b="1" i="0" dirty="0"/>
              <a:t>If you think there </a:t>
            </a:r>
            <a:r>
              <a:rPr lang="en-US" b="1" i="0" u="sng" dirty="0"/>
              <a:t>could</a:t>
            </a:r>
            <a:r>
              <a:rPr lang="en-US" b="1" i="0" u="none" dirty="0"/>
              <a:t> be an effect, even if the project is overall beneficial to wildlife, then we need to consider the next phase!</a:t>
            </a:r>
            <a:endParaRPr lang="en-US" b="1" i="0" dirty="0"/>
          </a:p>
        </p:txBody>
      </p:sp>
      <p:sp>
        <p:nvSpPr>
          <p:cNvPr id="4" name="Slide Number Placeholder 3"/>
          <p:cNvSpPr>
            <a:spLocks noGrp="1"/>
          </p:cNvSpPr>
          <p:nvPr>
            <p:ph type="sldNum" sz="quarter" idx="5"/>
          </p:nvPr>
        </p:nvSpPr>
        <p:spPr/>
        <p:txBody>
          <a:bodyPr/>
          <a:lstStyle/>
          <a:p>
            <a:fld id="{290B3346-1D0F-466E-A05B-32C9DE01ED39}" type="slidenum">
              <a:rPr lang="en-US" smtClean="0"/>
              <a:t>4</a:t>
            </a:fld>
            <a:endParaRPr lang="en-US"/>
          </a:p>
        </p:txBody>
      </p:sp>
    </p:spTree>
    <p:extLst>
      <p:ext uri="{BB962C8B-B14F-4D97-AF65-F5344CB8AC3E}">
        <p14:creationId xmlns:p14="http://schemas.microsoft.com/office/powerpoint/2010/main" val="232811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i="0" dirty="0"/>
              <a:t>The Federal agency involved (</a:t>
            </a:r>
            <a:r>
              <a:rPr lang="en-US" b="0" i="0" dirty="0">
                <a:solidFill>
                  <a:srgbClr val="000000"/>
                </a:solidFill>
                <a:effectLst/>
                <a:latin typeface="WordVisi_MSFontService"/>
              </a:rPr>
              <a:t>funding, permitting, or workers)</a:t>
            </a:r>
            <a:r>
              <a:rPr lang="en-US" i="0" dirty="0"/>
              <a:t> is the responsible party (Action Agency). If there is an effect to T/E species the consultant may complete the environmental compliance (BA) on behalf of the Action Agency. </a:t>
            </a:r>
          </a:p>
          <a:p>
            <a:pPr>
              <a:buFont typeface="Symbol"/>
              <a:buNone/>
            </a:pPr>
            <a:endParaRPr lang="en-US" i="0" dirty="0"/>
          </a:p>
          <a:p>
            <a:pPr>
              <a:buFont typeface="Symbol"/>
              <a:buNone/>
            </a:pPr>
            <a:r>
              <a:rPr lang="en-US" i="0" dirty="0"/>
              <a:t>Having a Federal Nexus is the easiest way to get that authorization if you think there </a:t>
            </a:r>
            <a:r>
              <a:rPr lang="en-US" i="1" dirty="0"/>
              <a:t>could</a:t>
            </a:r>
            <a:r>
              <a:rPr lang="en-US" i="0" dirty="0"/>
              <a:t> be an effect.  </a:t>
            </a:r>
          </a:p>
        </p:txBody>
      </p:sp>
      <p:sp>
        <p:nvSpPr>
          <p:cNvPr id="4" name="Slide Number Placeholder 3"/>
          <p:cNvSpPr>
            <a:spLocks noGrp="1"/>
          </p:cNvSpPr>
          <p:nvPr>
            <p:ph type="sldNum" sz="quarter" idx="5"/>
          </p:nvPr>
        </p:nvSpPr>
        <p:spPr/>
        <p:txBody>
          <a:bodyPr/>
          <a:lstStyle/>
          <a:p>
            <a:fld id="{290B3346-1D0F-466E-A05B-32C9DE01ED39}" type="slidenum">
              <a:rPr lang="en-US" smtClean="0"/>
              <a:t>5</a:t>
            </a:fld>
            <a:endParaRPr lang="en-US"/>
          </a:p>
        </p:txBody>
      </p:sp>
    </p:spTree>
    <p:extLst>
      <p:ext uri="{BB962C8B-B14F-4D97-AF65-F5344CB8AC3E}">
        <p14:creationId xmlns:p14="http://schemas.microsoft.com/office/powerpoint/2010/main" val="173794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dirty="0"/>
              <a:t>If there is a Federal Nexus, a Biological Assessment is submitted to the </a:t>
            </a:r>
            <a:r>
              <a:rPr lang="en-US" b="0" dirty="0"/>
              <a:t>appropriate</a:t>
            </a:r>
            <a:r>
              <a:rPr lang="en-US" b="1" dirty="0"/>
              <a:t> </a:t>
            </a:r>
            <a:r>
              <a:rPr lang="en-US" dirty="0"/>
              <a:t>Service office, and either a concurrence consultation or a Biological Opinion are returned.  There is no permit associated with a Section 7 consultation.  If there is “take” of listed species the Section 7 Biological Opinion will authorize that take.  </a:t>
            </a:r>
          </a:p>
        </p:txBody>
      </p:sp>
      <p:sp>
        <p:nvSpPr>
          <p:cNvPr id="4" name="Slide Number Placeholder 3"/>
          <p:cNvSpPr>
            <a:spLocks noGrp="1"/>
          </p:cNvSpPr>
          <p:nvPr>
            <p:ph type="sldNum" sz="quarter" idx="5"/>
          </p:nvPr>
        </p:nvSpPr>
        <p:spPr/>
        <p:txBody>
          <a:bodyPr/>
          <a:lstStyle/>
          <a:p>
            <a:fld id="{290B3346-1D0F-466E-A05B-32C9DE01ED39}" type="slidenum">
              <a:rPr lang="en-US" smtClean="0"/>
              <a:t>6</a:t>
            </a:fld>
            <a:endParaRPr lang="en-US"/>
          </a:p>
        </p:txBody>
      </p:sp>
    </p:spTree>
    <p:extLst>
      <p:ext uri="{BB962C8B-B14F-4D97-AF65-F5344CB8AC3E}">
        <p14:creationId xmlns:p14="http://schemas.microsoft.com/office/powerpoint/2010/main" val="2569016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b="1" i="0" dirty="0"/>
              <a:t>It’s possible the Federal agency POC will ask that you write the Biological Assessment. If this happens the more information you can give us at the beginning the better and easier, it’ll be.  In gist, it’s the WHO, WHAT, WHEN, WHERE, WHY, and HOW.  </a:t>
            </a:r>
          </a:p>
          <a:p>
            <a:pPr>
              <a:buFont typeface="Symbol"/>
              <a:buNone/>
            </a:pPr>
            <a:endParaRPr lang="en-US" b="1" i="0" dirty="0"/>
          </a:p>
        </p:txBody>
      </p:sp>
      <p:sp>
        <p:nvSpPr>
          <p:cNvPr id="4" name="Slide Number Placeholder 3"/>
          <p:cNvSpPr>
            <a:spLocks noGrp="1"/>
          </p:cNvSpPr>
          <p:nvPr>
            <p:ph type="sldNum" sz="quarter" idx="5"/>
          </p:nvPr>
        </p:nvSpPr>
        <p:spPr/>
        <p:txBody>
          <a:bodyPr/>
          <a:lstStyle/>
          <a:p>
            <a:fld id="{290B3346-1D0F-466E-A05B-32C9DE01ED39}" type="slidenum">
              <a:rPr lang="en-US" smtClean="0"/>
              <a:t>7</a:t>
            </a:fld>
            <a:endParaRPr lang="en-US"/>
          </a:p>
        </p:txBody>
      </p:sp>
    </p:spTree>
    <p:extLst>
      <p:ext uri="{BB962C8B-B14F-4D97-AF65-F5344CB8AC3E}">
        <p14:creationId xmlns:p14="http://schemas.microsoft.com/office/powerpoint/2010/main" val="609778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b="1" dirty="0"/>
              <a:t>If there is no federal nexus no section 7 consultation is possible. And you should contact the Office of Environmental Planning.</a:t>
            </a:r>
          </a:p>
        </p:txBody>
      </p:sp>
      <p:sp>
        <p:nvSpPr>
          <p:cNvPr id="4" name="Slide Number Placeholder 3"/>
          <p:cNvSpPr>
            <a:spLocks noGrp="1"/>
          </p:cNvSpPr>
          <p:nvPr>
            <p:ph type="sldNum" sz="quarter" idx="5"/>
          </p:nvPr>
        </p:nvSpPr>
        <p:spPr/>
        <p:txBody>
          <a:bodyPr/>
          <a:lstStyle/>
          <a:p>
            <a:fld id="{290B3346-1D0F-466E-A05B-32C9DE01ED39}" type="slidenum">
              <a:rPr lang="en-US" smtClean="0"/>
              <a:t>8</a:t>
            </a:fld>
            <a:endParaRPr lang="en-US"/>
          </a:p>
        </p:txBody>
      </p:sp>
    </p:spTree>
    <p:extLst>
      <p:ext uri="{BB962C8B-B14F-4D97-AF65-F5344CB8AC3E}">
        <p14:creationId xmlns:p14="http://schemas.microsoft.com/office/powerpoint/2010/main" val="1384977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dirty="0"/>
              <a:t>The Migratory Bird Treaty Act protects all nesting and migratory birds</a:t>
            </a:r>
            <a:r>
              <a:rPr lang="en-US" b="1" dirty="0"/>
              <a:t>. This means: if you see a nest, please pause your project until you’ve contacted the Office of Environmental Planning and/or Federal-POC</a:t>
            </a:r>
            <a:r>
              <a:rPr lang="en-US" dirty="0"/>
              <a:t>.  Keeping in mind some nests, like hummingbird nests, are incredibly small, and others are not your typical nests like burrowing owls. It’s also recommended to do your best to avoid projects during known migratory seasons.</a:t>
            </a:r>
          </a:p>
          <a:p>
            <a:pPr marL="171450" indent="-171450">
              <a:buFontTx/>
              <a:buChar char="-"/>
            </a:pPr>
            <a:r>
              <a:rPr lang="en-US" dirty="0"/>
              <a:t>There are permits for intentionally moving or destroying nests/birds.</a:t>
            </a:r>
          </a:p>
          <a:p>
            <a:pPr marL="171450" indent="-171450">
              <a:buFontTx/>
              <a:buChar char="-"/>
            </a:pPr>
            <a:r>
              <a:rPr lang="en-US" dirty="0"/>
              <a:t>There are no permits for incidentally effecting birds (solar).</a:t>
            </a:r>
          </a:p>
          <a:p>
            <a:pPr>
              <a:buFont typeface="Symbol"/>
              <a:buNone/>
            </a:pPr>
            <a:endParaRPr lang="en-US" dirty="0"/>
          </a:p>
          <a:p>
            <a:pPr>
              <a:buFont typeface="Symbol"/>
              <a:buNone/>
            </a:pPr>
            <a:r>
              <a:rPr lang="en-US" dirty="0"/>
              <a:t>And finally, Candidate and Proposed Species, which are species </a:t>
            </a:r>
            <a:r>
              <a:rPr lang="en-US" b="0" dirty="0"/>
              <a:t>for</a:t>
            </a:r>
            <a:r>
              <a:rPr lang="en-US" b="1" dirty="0"/>
              <a:t> </a:t>
            </a:r>
            <a:r>
              <a:rPr lang="en-US" b="0" dirty="0"/>
              <a:t>which</a:t>
            </a:r>
            <a:r>
              <a:rPr lang="en-US" dirty="0"/>
              <a:t> we have enough information that we are considering them for placement on the ESA </a:t>
            </a:r>
            <a:r>
              <a:rPr lang="en-US" b="0" i="0" dirty="0">
                <a:solidFill>
                  <a:srgbClr val="000000"/>
                </a:solidFill>
                <a:effectLst/>
                <a:latin typeface="WordVisi_MSFontService"/>
              </a:rPr>
              <a:t>but haven’t completed the listing analysis yet</a:t>
            </a:r>
            <a:r>
              <a:rPr lang="en-US" dirty="0"/>
              <a:t>.  For here in Phoenix, this could include the Monarch Butterfly.  </a:t>
            </a:r>
          </a:p>
          <a:p>
            <a:pPr>
              <a:buFont typeface="Symbol"/>
              <a:buNone/>
            </a:pPr>
            <a:endParaRPr lang="en-US" dirty="0"/>
          </a:p>
          <a:p>
            <a:pPr>
              <a:buFont typeface="Symbol"/>
              <a:buNone/>
            </a:pPr>
            <a:r>
              <a:rPr lang="en-US" dirty="0"/>
              <a:t>For projects that have a Candidate or Proposed species listed, it’s recommended: </a:t>
            </a:r>
          </a:p>
          <a:p>
            <a:pPr>
              <a:buFont typeface="Symbol"/>
              <a:buNone/>
            </a:pPr>
            <a:r>
              <a:rPr lang="en-US" dirty="0"/>
              <a:t>- Do a review of your project and if effects are reasonably likely to happen.  See if there are ways that effects could be minimized (monarch migration season).  </a:t>
            </a:r>
          </a:p>
          <a:p>
            <a:pPr marL="171450" indent="-171450">
              <a:buFont typeface="Wingdings" panose="05000000000000000000" pitchFamily="2" charset="2"/>
              <a:buChar char="à"/>
            </a:pPr>
            <a:r>
              <a:rPr lang="en-US" dirty="0">
                <a:sym typeface="Wingdings" panose="05000000000000000000" pitchFamily="2" charset="2"/>
              </a:rPr>
              <a:t>Because neither Candidates and Proposed Species are officially listed yet, </a:t>
            </a:r>
            <a:r>
              <a:rPr lang="en-US" b="1" dirty="0">
                <a:sym typeface="Wingdings" panose="05000000000000000000" pitchFamily="2" charset="2"/>
              </a:rPr>
              <a:t>consultation isn’t required unless the proposed action may result in jeopardy of the species (or adverse mod of proposed critical habitat)</a:t>
            </a:r>
            <a:r>
              <a:rPr lang="en-US" dirty="0">
                <a:sym typeface="Wingdings" panose="05000000000000000000" pitchFamily="2" charset="2"/>
              </a:rPr>
              <a:t>.  But these steps are encouraged to help these species of concern. </a:t>
            </a:r>
          </a:p>
        </p:txBody>
      </p:sp>
      <p:sp>
        <p:nvSpPr>
          <p:cNvPr id="4" name="Slide Number Placeholder 3"/>
          <p:cNvSpPr>
            <a:spLocks noGrp="1"/>
          </p:cNvSpPr>
          <p:nvPr>
            <p:ph type="sldNum" sz="quarter" idx="5"/>
          </p:nvPr>
        </p:nvSpPr>
        <p:spPr/>
        <p:txBody>
          <a:bodyPr/>
          <a:lstStyle/>
          <a:p>
            <a:fld id="{290B3346-1D0F-466E-A05B-32C9DE01ED39}" type="slidenum">
              <a:rPr lang="en-US" smtClean="0"/>
              <a:t>9</a:t>
            </a:fld>
            <a:endParaRPr lang="en-US"/>
          </a:p>
        </p:txBody>
      </p:sp>
    </p:spTree>
    <p:extLst>
      <p:ext uri="{BB962C8B-B14F-4D97-AF65-F5344CB8AC3E}">
        <p14:creationId xmlns:p14="http://schemas.microsoft.com/office/powerpoint/2010/main" val="336755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8003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019062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220219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600006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57AA7F-BE72-4467-897E-7A302F46504F}"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4045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657AA7F-BE72-4467-897E-7A302F46504F}"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2295225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57AA7F-BE72-4467-897E-7A302F46504F}" type="datetimeFigureOut">
              <a:rPr lang="en-US" smtClean="0"/>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874181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57AA7F-BE72-4467-897E-7A302F46504F}" type="datetimeFigureOut">
              <a:rPr lang="en-US" smtClean="0"/>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927160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657AA7F-BE72-4467-897E-7A302F46504F}" type="datetimeFigureOut">
              <a:rPr lang="en-US" smtClean="0"/>
              <a:t>1/23/2025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3063420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657AA7F-BE72-4467-897E-7A302F46504F}" type="datetimeFigureOut">
              <a:rPr lang="en-US" smtClean="0"/>
              <a:t>1/23/2025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5747434-7036-48DB-A148-6B3D8EE75CDA}" type="slidenum">
              <a:rPr lang="en-US" smtClean="0"/>
              <a:t>‹#›</a:t>
            </a:fld>
            <a:endParaRPr lang="en-US"/>
          </a:p>
        </p:txBody>
      </p:sp>
    </p:spTree>
    <p:extLst>
      <p:ext uri="{BB962C8B-B14F-4D97-AF65-F5344CB8AC3E}">
        <p14:creationId xmlns:p14="http://schemas.microsoft.com/office/powerpoint/2010/main" val="3163546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57AA7F-BE72-4467-897E-7A302F46504F}"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884529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2426D"/>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657AA7F-BE72-4467-897E-7A302F46504F}" type="datetimeFigureOut">
              <a:rPr lang="en-US" smtClean="0"/>
              <a:pPr/>
              <a:t>1/23/2025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solidFill>
                <a:schemeClr val="tx1"/>
              </a:solidFill>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5747434-7036-48DB-A148-6B3D8EE75CDA}"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005278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www.fws.gov/initiative/pollinators/save-monarch"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www.fws.gov/library/collections/endangered-species" TargetMode="External"/><Relationship Id="rId4" Type="http://schemas.openxmlformats.org/officeDocument/2006/relationships/hyperlink" Target="https://www.fws.gov/service/esa-section-7-consultatio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jp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s://ipac.ecosphere.fws.gov/"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hyperlink" Target="https://www.fws.gov/program/migratory-bird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3.png"/><Relationship Id="rId9"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590132-F995-4C22-9DC1-281DB4A8E543}"/>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7611D10-8851-4367-A505-CF8F91F2C9E8}"/>
              </a:ext>
            </a:extLst>
          </p:cNvPr>
          <p:cNvSpPr/>
          <p:nvPr/>
        </p:nvSpPr>
        <p:spPr>
          <a:xfrm>
            <a:off x="1042737" y="1074821"/>
            <a:ext cx="10764252" cy="1030374"/>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D12E2D7-034D-4603-847F-0C861C760979}"/>
              </a:ext>
            </a:extLst>
          </p:cNvPr>
          <p:cNvSpPr/>
          <p:nvPr/>
        </p:nvSpPr>
        <p:spPr>
          <a:xfrm>
            <a:off x="0" y="2267786"/>
            <a:ext cx="7455948" cy="1943100"/>
          </a:xfrm>
          <a:prstGeom prst="rect">
            <a:avLst/>
          </a:prstGeom>
          <a:solidFill>
            <a:srgbClr val="007AC3"/>
          </a:solidFill>
          <a:ln>
            <a:solidFill>
              <a:srgbClr val="EDB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Lora" pitchFamily="2" charset="0"/>
              </a:rPr>
              <a:t>Regulations for Consultants</a:t>
            </a:r>
            <a:endParaRPr lang="en-US" sz="2800" dirty="0">
              <a:latin typeface="Lora" pitchFamily="2" charset="0"/>
            </a:endParaRPr>
          </a:p>
        </p:txBody>
      </p:sp>
      <p:pic>
        <p:nvPicPr>
          <p:cNvPr id="5" name="Picture 4" descr="A picture containing ground, outdoor, rock, rocky&#10;&#10;Description automatically generated">
            <a:extLst>
              <a:ext uri="{FF2B5EF4-FFF2-40B4-BE49-F238E27FC236}">
                <a16:creationId xmlns:a16="http://schemas.microsoft.com/office/drawing/2014/main" id="{0E5E4935-861B-4369-A130-CA7A9DA78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6033" y="3086870"/>
            <a:ext cx="3344092" cy="2595472"/>
          </a:xfrm>
          <a:prstGeom prst="rect">
            <a:avLst/>
          </a:prstGeom>
          <a:ln w="38100">
            <a:solidFill>
              <a:schemeClr val="bg1"/>
            </a:solidFill>
          </a:ln>
        </p:spPr>
      </p:pic>
      <p:grpSp>
        <p:nvGrpSpPr>
          <p:cNvPr id="8" name="Group 7">
            <a:extLst>
              <a:ext uri="{FF2B5EF4-FFF2-40B4-BE49-F238E27FC236}">
                <a16:creationId xmlns:a16="http://schemas.microsoft.com/office/drawing/2014/main" id="{D1FFA058-AE46-43A6-86D4-0A65409EA05F}"/>
              </a:ext>
            </a:extLst>
          </p:cNvPr>
          <p:cNvGrpSpPr/>
          <p:nvPr/>
        </p:nvGrpSpPr>
        <p:grpSpPr>
          <a:xfrm>
            <a:off x="0" y="5829124"/>
            <a:ext cx="12192000" cy="1103016"/>
            <a:chOff x="0" y="5754984"/>
            <a:chExt cx="12192000" cy="1103016"/>
          </a:xfrm>
        </p:grpSpPr>
        <p:sp>
          <p:nvSpPr>
            <p:cNvPr id="9" name="Rectangle 8">
              <a:extLst>
                <a:ext uri="{FF2B5EF4-FFF2-40B4-BE49-F238E27FC236}">
                  <a16:creationId xmlns:a16="http://schemas.microsoft.com/office/drawing/2014/main" id="{3C08F5A4-C9FF-4F7F-877C-553999E3922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6C6B1EA-0297-4112-AE37-6E099C56FDE4}"/>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8FA75-32A4-4F88-B78F-80A45E9791B6}"/>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14" name="Picture 13" descr="A picture containing outdoor, tree, sky, lake&#10;&#10;Description automatically generated">
            <a:extLst>
              <a:ext uri="{FF2B5EF4-FFF2-40B4-BE49-F238E27FC236}">
                <a16:creationId xmlns:a16="http://schemas.microsoft.com/office/drawing/2014/main" id="{A76FCE3D-173C-474A-AB4D-47F87311D8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06033" y="197484"/>
            <a:ext cx="3344092" cy="2595472"/>
          </a:xfrm>
          <a:prstGeom prst="rect">
            <a:avLst/>
          </a:prstGeom>
          <a:ln w="38100">
            <a:solidFill>
              <a:schemeClr val="bg1"/>
            </a:solidFill>
          </a:ln>
        </p:spPr>
      </p:pic>
    </p:spTree>
    <p:extLst>
      <p:ext uri="{BB962C8B-B14F-4D97-AF65-F5344CB8AC3E}">
        <p14:creationId xmlns:p14="http://schemas.microsoft.com/office/powerpoint/2010/main" val="247068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Monarch Proposed Listing</a:t>
            </a:r>
          </a:p>
        </p:txBody>
      </p:sp>
      <p:sp>
        <p:nvSpPr>
          <p:cNvPr id="21" name="Content Placeholder 20">
            <a:extLst>
              <a:ext uri="{FF2B5EF4-FFF2-40B4-BE49-F238E27FC236}">
                <a16:creationId xmlns:a16="http://schemas.microsoft.com/office/drawing/2014/main" id="{10C51488-46C0-4EEA-A191-4A6457168E0E}"/>
              </a:ext>
            </a:extLst>
          </p:cNvPr>
          <p:cNvSpPr>
            <a:spLocks noGrp="1"/>
          </p:cNvSpPr>
          <p:nvPr>
            <p:ph idx="1"/>
          </p:nvPr>
        </p:nvSpPr>
        <p:spPr>
          <a:xfrm>
            <a:off x="4973053" y="1856130"/>
            <a:ext cx="6121668" cy="4156448"/>
          </a:xfrm>
        </p:spPr>
        <p:txBody>
          <a:bodyPr>
            <a:normAutofit lnSpcReduction="10000"/>
          </a:bodyPr>
          <a:lstStyle/>
          <a:p>
            <a:pPr>
              <a:buFont typeface="Arial" panose="020B0604020202020204" pitchFamily="34" charset="0"/>
              <a:buChar char="•"/>
            </a:pPr>
            <a:r>
              <a:rPr lang="en-US" sz="2400" dirty="0">
                <a:solidFill>
                  <a:schemeClr val="bg1"/>
                </a:solidFill>
                <a:latin typeface="Lora" pitchFamily="2" charset="0"/>
              </a:rPr>
              <a:t> </a:t>
            </a:r>
            <a:r>
              <a:rPr lang="en-US" sz="2800" dirty="0">
                <a:solidFill>
                  <a:schemeClr val="bg1"/>
                </a:solidFill>
                <a:latin typeface="Lora" pitchFamily="2" charset="0"/>
              </a:rPr>
              <a:t>Proposed listing rule is available.</a:t>
            </a:r>
          </a:p>
          <a:p>
            <a:pPr>
              <a:buFont typeface="Arial" panose="020B0604020202020204" pitchFamily="34" charset="0"/>
              <a:buChar char="•"/>
            </a:pPr>
            <a:r>
              <a:rPr lang="en-US" sz="2800" dirty="0">
                <a:solidFill>
                  <a:schemeClr val="bg1"/>
                </a:solidFill>
                <a:latin typeface="Lora" pitchFamily="2" charset="0"/>
              </a:rPr>
              <a:t>No critical habitat proposed in Arizona.</a:t>
            </a:r>
          </a:p>
          <a:p>
            <a:pPr>
              <a:buFont typeface="Arial" panose="020B0604020202020204" pitchFamily="34" charset="0"/>
              <a:buChar char="•"/>
            </a:pPr>
            <a:r>
              <a:rPr lang="en-US" sz="2800" dirty="0">
                <a:solidFill>
                  <a:schemeClr val="bg1"/>
                </a:solidFill>
                <a:latin typeface="Lora" pitchFamily="2" charset="0"/>
              </a:rPr>
              <a:t> Proposed as </a:t>
            </a:r>
            <a:r>
              <a:rPr lang="en-US" sz="2800" u="sng" dirty="0">
                <a:solidFill>
                  <a:schemeClr val="bg1"/>
                </a:solidFill>
                <a:latin typeface="Lora" pitchFamily="2" charset="0"/>
              </a:rPr>
              <a:t>threatened</a:t>
            </a:r>
            <a:r>
              <a:rPr lang="en-US" sz="2800" dirty="0">
                <a:solidFill>
                  <a:schemeClr val="bg1"/>
                </a:solidFill>
                <a:latin typeface="Lora" pitchFamily="2" charset="0"/>
              </a:rPr>
              <a:t> which would  allow for 4(d) exceptions.</a:t>
            </a:r>
          </a:p>
          <a:p>
            <a:pPr>
              <a:buFont typeface="Arial" panose="020B0604020202020204" pitchFamily="34" charset="0"/>
              <a:buChar char="•"/>
            </a:pPr>
            <a:r>
              <a:rPr lang="en-US" sz="2800" dirty="0">
                <a:solidFill>
                  <a:schemeClr val="bg1"/>
                </a:solidFill>
                <a:latin typeface="Lora" pitchFamily="2" charset="0"/>
              </a:rPr>
              <a:t> Public comment is open until </a:t>
            </a:r>
            <a:r>
              <a:rPr lang="en-US" sz="2800" b="1" dirty="0">
                <a:solidFill>
                  <a:schemeClr val="bg1"/>
                </a:solidFill>
                <a:latin typeface="Lora" pitchFamily="2" charset="0"/>
              </a:rPr>
              <a:t>March 12.</a:t>
            </a:r>
          </a:p>
          <a:p>
            <a:pPr marL="0" indent="0">
              <a:buNone/>
            </a:pPr>
            <a:r>
              <a:rPr lang="en-US" sz="2800" b="1" dirty="0">
                <a:solidFill>
                  <a:schemeClr val="bg1"/>
                </a:solidFill>
                <a:latin typeface="Lora" pitchFamily="2" charset="0"/>
              </a:rPr>
              <a:t>Visit: </a:t>
            </a:r>
            <a:r>
              <a:rPr lang="en-US" b="1" dirty="0">
                <a:solidFill>
                  <a:schemeClr val="bg1"/>
                </a:solidFill>
                <a:latin typeface="Lora" pitchFamily="2" charset="0"/>
                <a:hlinkClick r:id="rId3"/>
              </a:rPr>
              <a:t>https://www.fws.gov/initiative/pollinators/save-monarch</a:t>
            </a:r>
            <a:endParaRPr lang="en-US" dirty="0">
              <a:solidFill>
                <a:schemeClr val="bg1"/>
              </a:solidFill>
              <a:latin typeface="Lora" pitchFamily="2" charset="0"/>
            </a:endParaRPr>
          </a:p>
          <a:p>
            <a:pPr marL="0" indent="0">
              <a:buNone/>
            </a:pPr>
            <a:endParaRPr lang="en-US" sz="2400" dirty="0">
              <a:solidFill>
                <a:schemeClr val="bg1"/>
              </a:solidFill>
              <a:latin typeface="Lora" pitchFamily="2" charset="0"/>
            </a:endParaRPr>
          </a:p>
        </p:txBody>
      </p:sp>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25" name="Picture 24">
            <a:extLst>
              <a:ext uri="{FF2B5EF4-FFF2-40B4-BE49-F238E27FC236}">
                <a16:creationId xmlns:a16="http://schemas.microsoft.com/office/drawing/2014/main" id="{AA640404-9BD6-4811-A81B-8520FF47DEE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97280" y="1994953"/>
            <a:ext cx="3474107" cy="3484997"/>
          </a:xfrm>
          <a:prstGeom prst="rect">
            <a:avLst/>
          </a:prstGeom>
          <a:ln w="38100">
            <a:solidFill>
              <a:schemeClr val="bg1"/>
            </a:solidFill>
          </a:ln>
        </p:spPr>
      </p:pic>
    </p:spTree>
    <p:extLst>
      <p:ext uri="{BB962C8B-B14F-4D97-AF65-F5344CB8AC3E}">
        <p14:creationId xmlns:p14="http://schemas.microsoft.com/office/powerpoint/2010/main" val="1818608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p:txBody>
          <a:bodyPr/>
          <a:lstStyle/>
          <a:p>
            <a:r>
              <a:rPr lang="en-US" dirty="0">
                <a:solidFill>
                  <a:schemeClr val="bg1"/>
                </a:solidFill>
                <a:latin typeface="Lora" pitchFamily="2" charset="0"/>
              </a:rPr>
              <a:t>Why to Remember the ESA</a:t>
            </a:r>
          </a:p>
        </p:txBody>
      </p:sp>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3"/>
            <a:stretch>
              <a:fillRect/>
            </a:stretch>
          </p:blipFill>
          <p:spPr>
            <a:xfrm>
              <a:off x="11155680" y="5754984"/>
              <a:ext cx="861208" cy="1030374"/>
            </a:xfrm>
            <a:prstGeom prst="rect">
              <a:avLst/>
            </a:prstGeom>
          </p:spPr>
        </p:pic>
      </p:grpSp>
      <p:sp>
        <p:nvSpPr>
          <p:cNvPr id="2" name="TextBox 1">
            <a:extLst>
              <a:ext uri="{FF2B5EF4-FFF2-40B4-BE49-F238E27FC236}">
                <a16:creationId xmlns:a16="http://schemas.microsoft.com/office/drawing/2014/main" id="{DDAE1DB9-032B-4C5C-AD46-F8BE437DA0D1}"/>
              </a:ext>
            </a:extLst>
          </p:cNvPr>
          <p:cNvSpPr txBox="1"/>
          <p:nvPr/>
        </p:nvSpPr>
        <p:spPr>
          <a:xfrm>
            <a:off x="1097279" y="1951696"/>
            <a:ext cx="7935509" cy="2123658"/>
          </a:xfrm>
          <a:prstGeom prst="rect">
            <a:avLst/>
          </a:prstGeom>
          <a:noFill/>
        </p:spPr>
        <p:txBody>
          <a:bodyPr wrap="square" rtlCol="0">
            <a:spAutoFit/>
          </a:bodyPr>
          <a:lstStyle/>
          <a:p>
            <a:r>
              <a:rPr lang="en-US" sz="2200" b="1" dirty="0">
                <a:solidFill>
                  <a:srgbClr val="EDB20D"/>
                </a:solidFill>
                <a:latin typeface="Lora" pitchFamily="2" charset="0"/>
              </a:rPr>
              <a:t>It’s another box to check, but if you miss “checking it”:</a:t>
            </a:r>
          </a:p>
          <a:p>
            <a:r>
              <a:rPr lang="en-US" sz="2200" b="1" dirty="0">
                <a:solidFill>
                  <a:srgbClr val="EDB20D"/>
                </a:solidFill>
                <a:latin typeface="Lora" pitchFamily="2" charset="0"/>
              </a:rPr>
              <a:t> </a:t>
            </a:r>
          </a:p>
          <a:p>
            <a:pPr marL="914400" indent="-457200">
              <a:buAutoNum type="arabicPeriod"/>
            </a:pPr>
            <a:r>
              <a:rPr lang="en-US" sz="2200" b="1" dirty="0">
                <a:solidFill>
                  <a:schemeClr val="bg1"/>
                </a:solidFill>
                <a:latin typeface="Lora" pitchFamily="2" charset="0"/>
              </a:rPr>
              <a:t>Your permit could be delayed or denied.</a:t>
            </a:r>
          </a:p>
          <a:p>
            <a:pPr marL="914400" indent="-457200">
              <a:buAutoNum type="arabicPeriod"/>
            </a:pPr>
            <a:r>
              <a:rPr lang="en-US" sz="2200" b="1" dirty="0">
                <a:solidFill>
                  <a:schemeClr val="bg1"/>
                </a:solidFill>
                <a:latin typeface="Lora" pitchFamily="2" charset="0"/>
              </a:rPr>
              <a:t>Your project could be delayed.</a:t>
            </a:r>
          </a:p>
          <a:p>
            <a:pPr marL="914400" indent="-457200">
              <a:buAutoNum type="arabicPeriod"/>
            </a:pPr>
            <a:r>
              <a:rPr lang="en-US" sz="2200" b="1" dirty="0">
                <a:solidFill>
                  <a:schemeClr val="bg1"/>
                </a:solidFill>
                <a:latin typeface="Lora" pitchFamily="2" charset="0"/>
              </a:rPr>
              <a:t>Your company could be vulnerable to lawsuits.</a:t>
            </a:r>
          </a:p>
          <a:p>
            <a:pPr marL="914400" indent="-457200">
              <a:buAutoNum type="arabicPeriod"/>
            </a:pPr>
            <a:r>
              <a:rPr lang="en-US" sz="2200" b="1" dirty="0">
                <a:solidFill>
                  <a:schemeClr val="bg1"/>
                </a:solidFill>
                <a:latin typeface="Lora" pitchFamily="2" charset="0"/>
              </a:rPr>
              <a:t>USFWS Law Enforcement could become involved.</a:t>
            </a:r>
          </a:p>
        </p:txBody>
      </p:sp>
      <p:sp>
        <p:nvSpPr>
          <p:cNvPr id="8" name="Content Placeholder 20">
            <a:extLst>
              <a:ext uri="{FF2B5EF4-FFF2-40B4-BE49-F238E27FC236}">
                <a16:creationId xmlns:a16="http://schemas.microsoft.com/office/drawing/2014/main" id="{9579E3F3-DFBF-441B-B4B3-3C6097253D85}"/>
              </a:ext>
            </a:extLst>
          </p:cNvPr>
          <p:cNvSpPr txBox="1">
            <a:spLocks/>
          </p:cNvSpPr>
          <p:nvPr/>
        </p:nvSpPr>
        <p:spPr>
          <a:xfrm>
            <a:off x="1097279" y="4289690"/>
            <a:ext cx="7935509" cy="1726251"/>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ourier New" panose="02070309020205020404" pitchFamily="49" charset="0"/>
              <a:buChar char="o"/>
            </a:pPr>
            <a:r>
              <a:rPr lang="en-US" dirty="0">
                <a:solidFill>
                  <a:schemeClr val="bg1"/>
                </a:solidFill>
                <a:latin typeface="Lora" pitchFamily="2" charset="0"/>
              </a:rPr>
              <a:t>  </a:t>
            </a:r>
            <a:r>
              <a:rPr lang="en-US" b="1" dirty="0">
                <a:solidFill>
                  <a:schemeClr val="bg1"/>
                </a:solidFill>
                <a:latin typeface="Lora" pitchFamily="2" charset="0"/>
              </a:rPr>
              <a:t>For more information on Section 7 visit: </a:t>
            </a:r>
            <a:r>
              <a:rPr lang="en-US" b="1" i="0" u="sng" strike="noStrike" dirty="0">
                <a:solidFill>
                  <a:srgbClr val="0563C1"/>
                </a:solidFill>
                <a:effectLst/>
                <a:latin typeface="Lora" pitchFamily="2" charset="0"/>
                <a:hlinkClick r:id="rId4"/>
              </a:rPr>
              <a:t>https://www.fws.gov/service/esa-section-7-consultation</a:t>
            </a:r>
            <a:endParaRPr lang="en-US" b="1" i="0" u="sng" strike="noStrike" dirty="0">
              <a:solidFill>
                <a:srgbClr val="0563C1"/>
              </a:solidFill>
              <a:effectLst/>
              <a:latin typeface="Lora" pitchFamily="2" charset="0"/>
            </a:endParaRPr>
          </a:p>
          <a:p>
            <a:pPr>
              <a:buFont typeface="Courier New" panose="02070309020205020404" pitchFamily="49" charset="0"/>
              <a:buChar char="o"/>
            </a:pPr>
            <a:r>
              <a:rPr lang="en-US" b="1" dirty="0">
                <a:solidFill>
                  <a:schemeClr val="bg1"/>
                </a:solidFill>
                <a:latin typeface="Lora" pitchFamily="2" charset="0"/>
              </a:rPr>
              <a:t>  For more information on the ESA visit: </a:t>
            </a:r>
          </a:p>
          <a:p>
            <a:pPr marL="0" indent="0">
              <a:buNone/>
            </a:pPr>
            <a:r>
              <a:rPr lang="en-US" b="1" dirty="0">
                <a:solidFill>
                  <a:schemeClr val="bg1"/>
                </a:solidFill>
                <a:latin typeface="Lora" pitchFamily="2" charset="0"/>
                <a:hlinkClick r:id="rId5"/>
              </a:rPr>
              <a:t>https://www.fws.gov/library/collections/endangered-species</a:t>
            </a:r>
            <a:endParaRPr lang="en-US" b="1" dirty="0">
              <a:solidFill>
                <a:schemeClr val="bg1"/>
              </a:solidFill>
              <a:latin typeface="Lora" pitchFamily="2" charset="0"/>
            </a:endParaRPr>
          </a:p>
        </p:txBody>
      </p:sp>
    </p:spTree>
    <p:extLst>
      <p:ext uri="{BB962C8B-B14F-4D97-AF65-F5344CB8AC3E}">
        <p14:creationId xmlns:p14="http://schemas.microsoft.com/office/powerpoint/2010/main" val="2781698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590132-F995-4C22-9DC1-281DB4A8E543}"/>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7611D10-8851-4367-A505-CF8F91F2C9E8}"/>
              </a:ext>
            </a:extLst>
          </p:cNvPr>
          <p:cNvSpPr/>
          <p:nvPr/>
        </p:nvSpPr>
        <p:spPr>
          <a:xfrm>
            <a:off x="1042737" y="1074821"/>
            <a:ext cx="10764252" cy="1030374"/>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Lora" pitchFamily="2" charset="0"/>
            </a:endParaRPr>
          </a:p>
        </p:txBody>
      </p:sp>
      <p:sp>
        <p:nvSpPr>
          <p:cNvPr id="4" name="Rectangle 3">
            <a:extLst>
              <a:ext uri="{FF2B5EF4-FFF2-40B4-BE49-F238E27FC236}">
                <a16:creationId xmlns:a16="http://schemas.microsoft.com/office/drawing/2014/main" id="{4D12E2D7-034D-4603-847F-0C861C760979}"/>
              </a:ext>
            </a:extLst>
          </p:cNvPr>
          <p:cNvSpPr/>
          <p:nvPr/>
        </p:nvSpPr>
        <p:spPr>
          <a:xfrm>
            <a:off x="0" y="2267786"/>
            <a:ext cx="7455948" cy="1943100"/>
          </a:xfrm>
          <a:prstGeom prst="rect">
            <a:avLst/>
          </a:prstGeom>
          <a:solidFill>
            <a:srgbClr val="007AC3"/>
          </a:solidFill>
          <a:ln>
            <a:solidFill>
              <a:srgbClr val="EDB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Lora" pitchFamily="2" charset="0"/>
              </a:rPr>
              <a:t>Questions?</a:t>
            </a:r>
          </a:p>
        </p:txBody>
      </p:sp>
      <p:grpSp>
        <p:nvGrpSpPr>
          <p:cNvPr id="8" name="Group 7">
            <a:extLst>
              <a:ext uri="{FF2B5EF4-FFF2-40B4-BE49-F238E27FC236}">
                <a16:creationId xmlns:a16="http://schemas.microsoft.com/office/drawing/2014/main" id="{D1FFA058-AE46-43A6-86D4-0A65409EA05F}"/>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3C08F5A4-C9FF-4F7F-877C-553999E3922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6C6B1EA-0297-4112-AE37-6E099C56FDE4}"/>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8FA75-32A4-4F88-B78F-80A45E9791B6}"/>
                </a:ext>
              </a:extLst>
            </p:cNvPr>
            <p:cNvPicPr>
              <a:picLocks noChangeAspect="1"/>
            </p:cNvPicPr>
            <p:nvPr/>
          </p:nvPicPr>
          <p:blipFill>
            <a:blip r:embed="rId3"/>
            <a:stretch>
              <a:fillRect/>
            </a:stretch>
          </p:blipFill>
          <p:spPr>
            <a:xfrm>
              <a:off x="11155680" y="5754984"/>
              <a:ext cx="861208" cy="1030374"/>
            </a:xfrm>
            <a:prstGeom prst="rect">
              <a:avLst/>
            </a:prstGeom>
          </p:spPr>
        </p:pic>
      </p:grpSp>
      <p:sp>
        <p:nvSpPr>
          <p:cNvPr id="3" name="TextBox 2">
            <a:extLst>
              <a:ext uri="{FF2B5EF4-FFF2-40B4-BE49-F238E27FC236}">
                <a16:creationId xmlns:a16="http://schemas.microsoft.com/office/drawing/2014/main" id="{ECAC001F-A341-47BD-939E-55897F7A5554}"/>
              </a:ext>
            </a:extLst>
          </p:cNvPr>
          <p:cNvSpPr txBox="1"/>
          <p:nvPr/>
        </p:nvSpPr>
        <p:spPr>
          <a:xfrm>
            <a:off x="441960" y="4450080"/>
            <a:ext cx="7013988" cy="1477328"/>
          </a:xfrm>
          <a:prstGeom prst="rect">
            <a:avLst/>
          </a:prstGeom>
          <a:noFill/>
        </p:spPr>
        <p:txBody>
          <a:bodyPr wrap="square" rtlCol="0">
            <a:spAutoFit/>
          </a:bodyPr>
          <a:lstStyle/>
          <a:p>
            <a:r>
              <a:rPr lang="en-US" dirty="0">
                <a:solidFill>
                  <a:schemeClr val="bg1">
                    <a:lumMod val="95000"/>
                  </a:schemeClr>
                </a:solidFill>
                <a:latin typeface="Lora" pitchFamily="2" charset="0"/>
              </a:rPr>
              <a:t>Nichole Engelmann</a:t>
            </a:r>
          </a:p>
          <a:p>
            <a:r>
              <a:rPr lang="en-US" dirty="0">
                <a:solidFill>
                  <a:schemeClr val="bg1">
                    <a:lumMod val="95000"/>
                  </a:schemeClr>
                </a:solidFill>
                <a:latin typeface="Lora" pitchFamily="2" charset="0"/>
              </a:rPr>
              <a:t>(she/her)</a:t>
            </a:r>
          </a:p>
          <a:p>
            <a:r>
              <a:rPr lang="en-US" dirty="0">
                <a:solidFill>
                  <a:schemeClr val="bg1">
                    <a:lumMod val="95000"/>
                  </a:schemeClr>
                </a:solidFill>
                <a:latin typeface="Lora" pitchFamily="2" charset="0"/>
              </a:rPr>
              <a:t>U.S. Fish and Wildlife Service</a:t>
            </a:r>
          </a:p>
          <a:p>
            <a:endParaRPr lang="en-US" dirty="0">
              <a:solidFill>
                <a:schemeClr val="bg1">
                  <a:lumMod val="95000"/>
                </a:schemeClr>
              </a:solidFill>
              <a:latin typeface="Lora" pitchFamily="2" charset="0"/>
            </a:endParaRPr>
          </a:p>
          <a:p>
            <a:r>
              <a:rPr lang="en-US" dirty="0">
                <a:solidFill>
                  <a:schemeClr val="bg1">
                    <a:lumMod val="95000"/>
                  </a:schemeClr>
                </a:solidFill>
                <a:latin typeface="Lora" pitchFamily="2" charset="0"/>
              </a:rPr>
              <a:t>Nichole_Engelmann@fws.gov</a:t>
            </a:r>
          </a:p>
        </p:txBody>
      </p:sp>
    </p:spTree>
    <p:extLst>
      <p:ext uri="{BB962C8B-B14F-4D97-AF65-F5344CB8AC3E}">
        <p14:creationId xmlns:p14="http://schemas.microsoft.com/office/powerpoint/2010/main" val="2057800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182F701-1D9A-4047-A9CA-73A707EA0A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 name="Rectangle 15">
            <a:extLst>
              <a:ext uri="{FF2B5EF4-FFF2-40B4-BE49-F238E27FC236}">
                <a16:creationId xmlns:a16="http://schemas.microsoft.com/office/drawing/2014/main" id="{FD46288E-4C86-4ADB-893C-3C29FDE84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8" name="Straight Connector 17">
            <a:extLst>
              <a:ext uri="{FF2B5EF4-FFF2-40B4-BE49-F238E27FC236}">
                <a16:creationId xmlns:a16="http://schemas.microsoft.com/office/drawing/2014/main" id="{318EA713-6EC5-4E3B-9ABC-DDF657C87A8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151FCA92-37FC-419D-880C-DEE030371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0BDFCE8-19CE-44DB-8650-C6C9778866B5}"/>
              </a:ext>
            </a:extLst>
          </p:cNvPr>
          <p:cNvSpPr/>
          <p:nvPr/>
        </p:nvSpPr>
        <p:spPr>
          <a:xfrm>
            <a:off x="0" y="0"/>
            <a:ext cx="12191985" cy="6328136"/>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341090E-F791-4617-B25D-5D34DD8C4056}"/>
              </a:ext>
            </a:extLst>
          </p:cNvPr>
          <p:cNvSpPr>
            <a:spLocks noGrp="1"/>
          </p:cNvSpPr>
          <p:nvPr>
            <p:ph type="title"/>
          </p:nvPr>
        </p:nvSpPr>
        <p:spPr>
          <a:xfrm>
            <a:off x="6728459" y="634946"/>
            <a:ext cx="4821283" cy="1450757"/>
          </a:xfrm>
        </p:spPr>
        <p:txBody>
          <a:bodyPr vert="horz" lIns="91440" tIns="45720" rIns="91440" bIns="45720" rtlCol="0" anchor="b">
            <a:normAutofit/>
          </a:bodyPr>
          <a:lstStyle/>
          <a:p>
            <a:r>
              <a:rPr lang="en-US" dirty="0">
                <a:solidFill>
                  <a:schemeClr val="bg1"/>
                </a:solidFill>
                <a:latin typeface="Lora" pitchFamily="2" charset="0"/>
              </a:rPr>
              <a:t>Why am I here?</a:t>
            </a:r>
          </a:p>
        </p:txBody>
      </p:sp>
      <p:sp>
        <p:nvSpPr>
          <p:cNvPr id="22" name="Rectangle 21">
            <a:extLst>
              <a:ext uri="{FF2B5EF4-FFF2-40B4-BE49-F238E27FC236}">
                <a16:creationId xmlns:a16="http://schemas.microsoft.com/office/drawing/2014/main" id="{49F734FC-80ED-4400-9FB7-5800EE74A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733" y="321733"/>
            <a:ext cx="3057906" cy="3408237"/>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ird on a stick&#10;&#10;Description automatically generated with low confidence">
            <a:extLst>
              <a:ext uri="{FF2B5EF4-FFF2-40B4-BE49-F238E27FC236}">
                <a16:creationId xmlns:a16="http://schemas.microsoft.com/office/drawing/2014/main" id="{A840DD99-D50C-4613-8ACC-E7CEF4328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17" y="315554"/>
            <a:ext cx="3057921" cy="3414902"/>
          </a:xfrm>
          <a:prstGeom prst="rect">
            <a:avLst/>
          </a:prstGeom>
        </p:spPr>
      </p:pic>
      <p:sp>
        <p:nvSpPr>
          <p:cNvPr id="24" name="Rectangle 23">
            <a:extLst>
              <a:ext uri="{FF2B5EF4-FFF2-40B4-BE49-F238E27FC236}">
                <a16:creationId xmlns:a16="http://schemas.microsoft.com/office/drawing/2014/main" id="{F54C209B-0440-412E-BEBF-D8694B5A0A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12061" y="321733"/>
            <a:ext cx="2583939" cy="1955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CBEEBACE-87BA-4CA1-BF49-0E9ABA50874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40096" y="2085703"/>
            <a:ext cx="411480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DA25563-C462-4DA6-BB84-8243A6C7DF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733" y="3879167"/>
            <a:ext cx="3057906" cy="2104612"/>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4044755-AC7C-421A-B935-8BA9A23F87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28588" y="2451014"/>
            <a:ext cx="2567411" cy="3532765"/>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person&#10;&#10;Description automatically generated">
            <a:extLst>
              <a:ext uri="{FF2B5EF4-FFF2-40B4-BE49-F238E27FC236}">
                <a16:creationId xmlns:a16="http://schemas.microsoft.com/office/drawing/2014/main" id="{E7EF9C2D-6AE5-43CB-B135-8BAB8C230AA6}"/>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3528588" y="2444835"/>
            <a:ext cx="2557627" cy="3532764"/>
          </a:xfrm>
          <a:prstGeom prst="rect">
            <a:avLst/>
          </a:prstGeom>
        </p:spPr>
      </p:pic>
      <p:sp>
        <p:nvSpPr>
          <p:cNvPr id="3" name="Content Placeholder 2">
            <a:extLst>
              <a:ext uri="{FF2B5EF4-FFF2-40B4-BE49-F238E27FC236}">
                <a16:creationId xmlns:a16="http://schemas.microsoft.com/office/drawing/2014/main" id="{0431D578-4C07-42F4-B51D-7760D6B4FA09}"/>
              </a:ext>
            </a:extLst>
          </p:cNvPr>
          <p:cNvSpPr>
            <a:spLocks noGrp="1"/>
          </p:cNvSpPr>
          <p:nvPr>
            <p:ph sz="half" idx="1"/>
          </p:nvPr>
        </p:nvSpPr>
        <p:spPr>
          <a:xfrm>
            <a:off x="6391570" y="2197901"/>
            <a:ext cx="5625318" cy="3670180"/>
          </a:xfrm>
        </p:spPr>
        <p:txBody>
          <a:bodyPr vert="horz" lIns="0" tIns="45720" rIns="0" bIns="45720" rtlCol="0">
            <a:normAutofit/>
          </a:bodyPr>
          <a:lstStyle/>
          <a:p>
            <a:pPr marL="234950" indent="-234950">
              <a:buFont typeface="Calibri" panose="020F0502020204030204" pitchFamily="34" charset="0"/>
              <a:buChar char="o"/>
            </a:pPr>
            <a:r>
              <a:rPr lang="en-US" sz="2400" dirty="0">
                <a:solidFill>
                  <a:schemeClr val="bg1"/>
                </a:solidFill>
                <a:latin typeface="Lora" pitchFamily="2" charset="0"/>
              </a:rPr>
              <a:t>The U.S. Fish and Wildlife Service’s mission of:</a:t>
            </a:r>
          </a:p>
          <a:p>
            <a:r>
              <a:rPr lang="en-US" sz="2400" b="1" i="1" dirty="0">
                <a:solidFill>
                  <a:srgbClr val="F4C23C"/>
                </a:solidFill>
                <a:latin typeface="Lora" pitchFamily="2" charset="0"/>
                <a:sym typeface="Avenir Light"/>
              </a:rPr>
              <a:t>“Working with others to conserve, protect and enhance fish, wildlife, plants and their habitats for the continuing benefit of the American people.”​</a:t>
            </a:r>
          </a:p>
          <a:p>
            <a:pPr>
              <a:buFont typeface="Courier New" panose="02070309020205020404" pitchFamily="49" charset="0"/>
              <a:buChar char="o"/>
            </a:pPr>
            <a:r>
              <a:rPr lang="en-US" sz="2400" dirty="0">
                <a:solidFill>
                  <a:schemeClr val="bg1"/>
                </a:solidFill>
                <a:latin typeface="Lora" pitchFamily="2" charset="0"/>
              </a:rPr>
              <a:t> Endangered Species Act of 1973</a:t>
            </a:r>
          </a:p>
        </p:txBody>
      </p:sp>
      <p:sp>
        <p:nvSpPr>
          <p:cNvPr id="32" name="Rectangle 31">
            <a:extLst>
              <a:ext uri="{FF2B5EF4-FFF2-40B4-BE49-F238E27FC236}">
                <a16:creationId xmlns:a16="http://schemas.microsoft.com/office/drawing/2014/main" id="{82225A9B-20AD-4869-96C9-770E8E7045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Rectangle 33">
            <a:extLst>
              <a:ext uri="{FF2B5EF4-FFF2-40B4-BE49-F238E27FC236}">
                <a16:creationId xmlns:a16="http://schemas.microsoft.com/office/drawing/2014/main" id="{514D5E4E-F019-44AF-AF49-8FBBFBBE6B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4" name="Picture 3">
            <a:extLst>
              <a:ext uri="{FF2B5EF4-FFF2-40B4-BE49-F238E27FC236}">
                <a16:creationId xmlns:a16="http://schemas.microsoft.com/office/drawing/2014/main" id="{20517E52-9772-463B-9C41-6DA29B52B18B}"/>
              </a:ext>
            </a:extLst>
          </p:cNvPr>
          <p:cNvPicPr>
            <a:picLocks noChangeAspect="1"/>
          </p:cNvPicPr>
          <p:nvPr/>
        </p:nvPicPr>
        <p:blipFill>
          <a:blip r:embed="rId5"/>
          <a:stretch>
            <a:fillRect/>
          </a:stretch>
        </p:blipFill>
        <p:spPr>
          <a:xfrm>
            <a:off x="321717" y="3895367"/>
            <a:ext cx="3057906" cy="2040647"/>
          </a:xfrm>
          <a:prstGeom prst="rect">
            <a:avLst/>
          </a:prstGeom>
        </p:spPr>
      </p:pic>
      <p:grpSp>
        <p:nvGrpSpPr>
          <p:cNvPr id="19" name="Group 18">
            <a:extLst>
              <a:ext uri="{FF2B5EF4-FFF2-40B4-BE49-F238E27FC236}">
                <a16:creationId xmlns:a16="http://schemas.microsoft.com/office/drawing/2014/main" id="{B259F208-F0A5-4950-A0A4-4704A82461CC}"/>
              </a:ext>
            </a:extLst>
          </p:cNvPr>
          <p:cNvGrpSpPr/>
          <p:nvPr/>
        </p:nvGrpSpPr>
        <p:grpSpPr>
          <a:xfrm>
            <a:off x="0" y="5829124"/>
            <a:ext cx="12192000" cy="1103016"/>
            <a:chOff x="0" y="5754984"/>
            <a:chExt cx="12192000" cy="1103016"/>
          </a:xfrm>
        </p:grpSpPr>
        <p:sp>
          <p:nvSpPr>
            <p:cNvPr id="21" name="Rectangle 20">
              <a:extLst>
                <a:ext uri="{FF2B5EF4-FFF2-40B4-BE49-F238E27FC236}">
                  <a16:creationId xmlns:a16="http://schemas.microsoft.com/office/drawing/2014/main" id="{0CE795A3-6984-4C8C-A19B-DA3CCB46932B}"/>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A8E5BFC-8070-4D5C-B954-079D98408A5D}"/>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ECBC97C8-C1FE-46D6-A384-B166AF4D89AA}"/>
                </a:ext>
              </a:extLst>
            </p:cNvPr>
            <p:cNvPicPr>
              <a:picLocks noChangeAspect="1"/>
            </p:cNvPicPr>
            <p:nvPr/>
          </p:nvPicPr>
          <p:blipFill>
            <a:blip r:embed="rId6"/>
            <a:stretch>
              <a:fillRect/>
            </a:stretch>
          </p:blipFill>
          <p:spPr>
            <a:xfrm>
              <a:off x="11155680" y="5754984"/>
              <a:ext cx="861208" cy="1030374"/>
            </a:xfrm>
            <a:prstGeom prst="rect">
              <a:avLst/>
            </a:prstGeom>
          </p:spPr>
        </p:pic>
      </p:grpSp>
    </p:spTree>
    <p:extLst>
      <p:ext uri="{BB962C8B-B14F-4D97-AF65-F5344CB8AC3E}">
        <p14:creationId xmlns:p14="http://schemas.microsoft.com/office/powerpoint/2010/main" val="3441390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96CD800-C8BF-41B5-983A-3B3D95FA99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ED36A27B-61AE-4AA1-8BD6-7310E072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4" name="Straight Connector 23">
            <a:extLst>
              <a:ext uri="{FF2B5EF4-FFF2-40B4-BE49-F238E27FC236}">
                <a16:creationId xmlns:a16="http://schemas.microsoft.com/office/drawing/2014/main" id="{511BC4C5-EB16-4C0B-83E6-96A39848CF1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6" name="Rectangle 25">
            <a:extLst>
              <a:ext uri="{FF2B5EF4-FFF2-40B4-BE49-F238E27FC236}">
                <a16:creationId xmlns:a16="http://schemas.microsoft.com/office/drawing/2014/main" id="{20E9A622-9996-4927-BBCD-AEE2687BE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DE3FC3-BAC1-4105-9620-4FB64EDCE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5902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Rectangle 5">
            <a:extLst>
              <a:ext uri="{FF2B5EF4-FFF2-40B4-BE49-F238E27FC236}">
                <a16:creationId xmlns:a16="http://schemas.microsoft.com/office/drawing/2014/main" id="{D5E36616-2B05-476B-9B79-0365FF9E6AB6}"/>
              </a:ext>
            </a:extLst>
          </p:cNvPr>
          <p:cNvSpPr/>
          <p:nvPr/>
        </p:nvSpPr>
        <p:spPr>
          <a:xfrm>
            <a:off x="-5686" y="-2655"/>
            <a:ext cx="4584993" cy="6258312"/>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a:xfrm>
            <a:off x="193920" y="1241946"/>
            <a:ext cx="3735502" cy="751092"/>
          </a:xfrm>
        </p:spPr>
        <p:txBody>
          <a:bodyPr vert="horz" lIns="91440" tIns="45720" rIns="91440" bIns="45720" rtlCol="0" anchor="b">
            <a:normAutofit fontScale="90000"/>
          </a:bodyPr>
          <a:lstStyle/>
          <a:p>
            <a:r>
              <a:rPr lang="en-US" sz="3600" dirty="0">
                <a:solidFill>
                  <a:srgbClr val="FFFFFF"/>
                </a:solidFill>
                <a:latin typeface="Lora" pitchFamily="2" charset="0"/>
              </a:rPr>
              <a:t>Why are you here?</a:t>
            </a:r>
          </a:p>
        </p:txBody>
      </p:sp>
      <p:sp>
        <p:nvSpPr>
          <p:cNvPr id="8" name="Content Placeholder 7">
            <a:extLst>
              <a:ext uri="{FF2B5EF4-FFF2-40B4-BE49-F238E27FC236}">
                <a16:creationId xmlns:a16="http://schemas.microsoft.com/office/drawing/2014/main" id="{0C0F0BD7-3587-44D3-A057-78A483E56F89}"/>
              </a:ext>
            </a:extLst>
          </p:cNvPr>
          <p:cNvSpPr>
            <a:spLocks noGrp="1"/>
          </p:cNvSpPr>
          <p:nvPr>
            <p:ph sz="half" idx="1"/>
          </p:nvPr>
        </p:nvSpPr>
        <p:spPr>
          <a:xfrm>
            <a:off x="289171" y="2208986"/>
            <a:ext cx="3735500" cy="3335519"/>
          </a:xfrm>
        </p:spPr>
        <p:txBody>
          <a:bodyPr vert="horz" lIns="0" tIns="45720" rIns="0" bIns="45720" rtlCol="0">
            <a:normAutofit/>
          </a:bodyPr>
          <a:lstStyle/>
          <a:p>
            <a:pPr lvl="1">
              <a:buFont typeface="Courier New" panose="02070309020205020404" pitchFamily="49" charset="0"/>
              <a:buChar char="o"/>
            </a:pPr>
            <a:r>
              <a:rPr kumimoji="0" lang="en-US" sz="2000" i="0" u="none" strike="noStrike" cap="none" spc="0" normalizeH="0" baseline="0" noProof="0" dirty="0">
                <a:ln>
                  <a:noFill/>
                </a:ln>
                <a:solidFill>
                  <a:srgbClr val="FFFFFF"/>
                </a:solidFill>
                <a:effectLst/>
                <a:uLnTx/>
                <a:uFillTx/>
                <a:latin typeface="Lora" pitchFamily="2" charset="0"/>
                <a:sym typeface="Avenir Light"/>
              </a:rPr>
              <a:t> You work on projects that need permits (Clean Water Act), environmental compliance (NEPA), etc.</a:t>
            </a:r>
          </a:p>
          <a:p>
            <a:pPr lvl="1">
              <a:buFont typeface="Courier New" panose="02070309020205020404" pitchFamily="49" charset="0"/>
              <a:buChar char="o"/>
            </a:pPr>
            <a:r>
              <a:rPr kumimoji="0" lang="en-US" sz="2000" i="0" u="none" strike="noStrike" cap="none" spc="0" normalizeH="0" baseline="0" noProof="0" dirty="0">
                <a:ln>
                  <a:noFill/>
                </a:ln>
                <a:solidFill>
                  <a:srgbClr val="FFFFFF"/>
                </a:solidFill>
                <a:effectLst/>
                <a:uLnTx/>
                <a:uFillTx/>
                <a:latin typeface="Lora" pitchFamily="2" charset="0"/>
                <a:sym typeface="Avenir Light"/>
              </a:rPr>
              <a:t> You work on projects on behalf of, or in partnership with, a federal agency.</a:t>
            </a:r>
            <a:endParaRPr lang="en-US" sz="1600" dirty="0">
              <a:solidFill>
                <a:srgbClr val="FFFFFF"/>
              </a:solidFill>
              <a:latin typeface="Lora" pitchFamily="2" charset="0"/>
              <a:sym typeface="Avenir Light"/>
            </a:endParaRPr>
          </a:p>
        </p:txBody>
      </p:sp>
      <p:sp>
        <p:nvSpPr>
          <p:cNvPr id="30" name="Rectangle 29">
            <a:extLst>
              <a:ext uri="{FF2B5EF4-FFF2-40B4-BE49-F238E27FC236}">
                <a16:creationId xmlns:a16="http://schemas.microsoft.com/office/drawing/2014/main" id="{CEF02B21-6D04-4A6A-B03E-CF7642D59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0679"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2" name="Picture 1">
            <a:extLst>
              <a:ext uri="{FF2B5EF4-FFF2-40B4-BE49-F238E27FC236}">
                <a16:creationId xmlns:a16="http://schemas.microsoft.com/office/drawing/2014/main" id="{488E4E72-5EAA-4138-A4FC-089DC22BD1F9}"/>
              </a:ext>
            </a:extLst>
          </p:cNvPr>
          <p:cNvPicPr>
            <a:picLocks noChangeAspect="1"/>
          </p:cNvPicPr>
          <p:nvPr/>
        </p:nvPicPr>
        <p:blipFill rotWithShape="1">
          <a:blip r:embed="rId3"/>
          <a:srcRect l="4024" r="20002" b="1"/>
          <a:stretch/>
        </p:blipFill>
        <p:spPr>
          <a:xfrm>
            <a:off x="4812161" y="-2655"/>
            <a:ext cx="3606643" cy="3358597"/>
          </a:xfrm>
          <a:prstGeom prst="rect">
            <a:avLst/>
          </a:prstGeom>
        </p:spPr>
      </p:pic>
      <p:sp>
        <p:nvSpPr>
          <p:cNvPr id="32" name="Rectangle 31">
            <a:extLst>
              <a:ext uri="{FF2B5EF4-FFF2-40B4-BE49-F238E27FC236}">
                <a16:creationId xmlns:a16="http://schemas.microsoft.com/office/drawing/2014/main" id="{97E39010-823C-439A-B438-FEEDF54908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76279" y="0"/>
            <a:ext cx="3610035" cy="3355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12">
            <a:extLst>
              <a:ext uri="{FF2B5EF4-FFF2-40B4-BE49-F238E27FC236}">
                <a16:creationId xmlns:a16="http://schemas.microsoft.com/office/drawing/2014/main" id="{71C02E51-349B-499D-9647-5C39F798F16B}"/>
              </a:ext>
            </a:extLst>
          </p:cNvPr>
          <p:cNvPicPr>
            <a:picLocks noGrp="1" noChangeAspect="1"/>
          </p:cNvPicPr>
          <p:nvPr>
            <p:ph sz="half" idx="2"/>
          </p:nvPr>
        </p:nvPicPr>
        <p:blipFill rotWithShape="1">
          <a:blip r:embed="rId4"/>
          <a:srcRect r="18244" b="-2"/>
          <a:stretch/>
        </p:blipFill>
        <p:spPr>
          <a:xfrm>
            <a:off x="8576279" y="10"/>
            <a:ext cx="3610035" cy="3355932"/>
          </a:xfrm>
          <a:prstGeom prst="rect">
            <a:avLst/>
          </a:prstGeom>
        </p:spPr>
      </p:pic>
      <p:pic>
        <p:nvPicPr>
          <p:cNvPr id="5" name="Picture 4" descr="A group of birds walking in a field&#10;&#10;Description automatically generated with low confidence">
            <a:extLst>
              <a:ext uri="{FF2B5EF4-FFF2-40B4-BE49-F238E27FC236}">
                <a16:creationId xmlns:a16="http://schemas.microsoft.com/office/drawing/2014/main" id="{A8A80281-F3EA-45A6-8E54-B087D854AECD}"/>
              </a:ext>
            </a:extLst>
          </p:cNvPr>
          <p:cNvPicPr>
            <a:picLocks noChangeAspect="1"/>
          </p:cNvPicPr>
          <p:nvPr/>
        </p:nvPicPr>
        <p:blipFill rotWithShape="1">
          <a:blip r:embed="rId5">
            <a:extLst>
              <a:ext uri="{28A0092B-C50C-407E-A947-70E740481C1C}">
                <a14:useLocalDpi xmlns:a14="http://schemas.microsoft.com/office/drawing/2010/main" val="0"/>
              </a:ext>
            </a:extLst>
          </a:blip>
          <a:srcRect r="-2" b="7200"/>
          <a:stretch/>
        </p:blipFill>
        <p:spPr>
          <a:xfrm>
            <a:off x="4812161" y="3429000"/>
            <a:ext cx="7374154" cy="2826658"/>
          </a:xfrm>
          <a:prstGeom prst="rect">
            <a:avLst/>
          </a:prstGeom>
        </p:spPr>
      </p:pic>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6"/>
            <a:stretch>
              <a:fillRect/>
            </a:stretch>
          </p:blipFill>
          <p:spPr>
            <a:xfrm>
              <a:off x="11155680" y="5754984"/>
              <a:ext cx="861208" cy="1030374"/>
            </a:xfrm>
            <a:prstGeom prst="rect">
              <a:avLst/>
            </a:prstGeom>
          </p:spPr>
        </p:pic>
      </p:grpSp>
      <p:cxnSp>
        <p:nvCxnSpPr>
          <p:cNvPr id="19" name="Straight Connector 18">
            <a:extLst>
              <a:ext uri="{FF2B5EF4-FFF2-40B4-BE49-F238E27FC236}">
                <a16:creationId xmlns:a16="http://schemas.microsoft.com/office/drawing/2014/main" id="{187B6746-BE43-4C2A-AC36-B8511732AA4E}"/>
              </a:ext>
            </a:extLst>
          </p:cNvPr>
          <p:cNvCxnSpPr>
            <a:cxnSpLocks/>
          </p:cNvCxnSpPr>
          <p:nvPr/>
        </p:nvCxnSpPr>
        <p:spPr>
          <a:xfrm>
            <a:off x="138071" y="1953745"/>
            <a:ext cx="4334306" cy="0"/>
          </a:xfrm>
          <a:prstGeom prst="line">
            <a:avLst/>
          </a:prstGeom>
          <a:ln w="952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496756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p:txBody>
          <a:bodyPr/>
          <a:lstStyle/>
          <a:p>
            <a:r>
              <a:rPr lang="en-US" dirty="0">
                <a:solidFill>
                  <a:schemeClr val="bg1"/>
                </a:solidFill>
                <a:latin typeface="Lora" pitchFamily="2" charset="0"/>
              </a:rPr>
              <a:t>First: Is there an effect?</a:t>
            </a:r>
          </a:p>
        </p:txBody>
      </p:sp>
      <p:pic>
        <p:nvPicPr>
          <p:cNvPr id="10" name="Picture 9">
            <a:extLst>
              <a:ext uri="{FF2B5EF4-FFF2-40B4-BE49-F238E27FC236}">
                <a16:creationId xmlns:a16="http://schemas.microsoft.com/office/drawing/2014/main" id="{E70674E9-2021-4BD6-9B84-9367EC637507}"/>
              </a:ext>
            </a:extLst>
          </p:cNvPr>
          <p:cNvPicPr>
            <a:picLocks noChangeAspect="1"/>
          </p:cNvPicPr>
          <p:nvPr/>
        </p:nvPicPr>
        <p:blipFill>
          <a:blip r:embed="rId3"/>
          <a:stretch>
            <a:fillRect/>
          </a:stretch>
        </p:blipFill>
        <p:spPr>
          <a:xfrm>
            <a:off x="9034480" y="4191981"/>
            <a:ext cx="2982408" cy="1990265"/>
          </a:xfrm>
          <a:prstGeom prst="rect">
            <a:avLst/>
          </a:prstGeom>
          <a:ln w="38100">
            <a:solidFill>
              <a:schemeClr val="bg1"/>
            </a:solidFill>
          </a:ln>
        </p:spPr>
      </p:pic>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4"/>
            <a:stretch>
              <a:fillRect/>
            </a:stretch>
          </p:blipFill>
          <p:spPr>
            <a:xfrm>
              <a:off x="11155680" y="5754984"/>
              <a:ext cx="861208" cy="1030374"/>
            </a:xfrm>
            <a:prstGeom prst="rect">
              <a:avLst/>
            </a:prstGeom>
          </p:spPr>
        </p:pic>
      </p:grpSp>
      <p:sp>
        <p:nvSpPr>
          <p:cNvPr id="2" name="TextBox 1">
            <a:extLst>
              <a:ext uri="{FF2B5EF4-FFF2-40B4-BE49-F238E27FC236}">
                <a16:creationId xmlns:a16="http://schemas.microsoft.com/office/drawing/2014/main" id="{DDAE1DB9-032B-4C5C-AD46-F8BE437DA0D1}"/>
              </a:ext>
            </a:extLst>
          </p:cNvPr>
          <p:cNvSpPr txBox="1"/>
          <p:nvPr/>
        </p:nvSpPr>
        <p:spPr>
          <a:xfrm>
            <a:off x="577712" y="1939340"/>
            <a:ext cx="7426412" cy="4154984"/>
          </a:xfrm>
          <a:prstGeom prst="rect">
            <a:avLst/>
          </a:prstGeom>
          <a:noFill/>
        </p:spPr>
        <p:txBody>
          <a:bodyPr wrap="square" rtlCol="0">
            <a:spAutoFit/>
          </a:bodyPr>
          <a:lstStyle/>
          <a:p>
            <a:r>
              <a:rPr lang="en-US" sz="2200" dirty="0">
                <a:solidFill>
                  <a:schemeClr val="bg1"/>
                </a:solidFill>
                <a:latin typeface="Lora" pitchFamily="2" charset="0"/>
              </a:rPr>
              <a:t>Before </a:t>
            </a:r>
            <a:r>
              <a:rPr lang="en-US" sz="2200" b="1" dirty="0">
                <a:solidFill>
                  <a:schemeClr val="bg1"/>
                </a:solidFill>
                <a:latin typeface="Lora" pitchFamily="2" charset="0"/>
              </a:rPr>
              <a:t>anything</a:t>
            </a:r>
            <a:r>
              <a:rPr lang="en-US" sz="2200" dirty="0">
                <a:solidFill>
                  <a:schemeClr val="bg1"/>
                </a:solidFill>
                <a:latin typeface="Lora" pitchFamily="2" charset="0"/>
              </a:rPr>
              <a:t>, please visit </a:t>
            </a:r>
            <a:r>
              <a:rPr lang="en-US" sz="2200" dirty="0" err="1">
                <a:solidFill>
                  <a:schemeClr val="bg1"/>
                </a:solidFill>
                <a:latin typeface="Lora" pitchFamily="2" charset="0"/>
              </a:rPr>
              <a:t>IPaC</a:t>
            </a:r>
            <a:r>
              <a:rPr lang="en-US" sz="2200" dirty="0">
                <a:solidFill>
                  <a:schemeClr val="bg1"/>
                </a:solidFill>
                <a:latin typeface="Lora" pitchFamily="2" charset="0"/>
              </a:rPr>
              <a:t>:  </a:t>
            </a:r>
            <a:r>
              <a:rPr lang="en-US" sz="2200" dirty="0">
                <a:solidFill>
                  <a:srgbClr val="EDB20D"/>
                </a:solidFill>
                <a:latin typeface="Lora" pitchFamily="2" charset="0"/>
              </a:rPr>
              <a:t>(</a:t>
            </a:r>
            <a:r>
              <a:rPr lang="en-US" sz="2200" dirty="0">
                <a:solidFill>
                  <a:srgbClr val="EDB20D"/>
                </a:solidFill>
                <a:latin typeface="Lora" pitchFamily="2" charset="0"/>
                <a:hlinkClick r:id="rId5"/>
              </a:rPr>
              <a:t>https://ipac.ecosphere.fws.gov/</a:t>
            </a:r>
            <a:r>
              <a:rPr lang="en-US" sz="2200" dirty="0">
                <a:solidFill>
                  <a:srgbClr val="EDB20D"/>
                </a:solidFill>
                <a:latin typeface="Lora" pitchFamily="2" charset="0"/>
              </a:rPr>
              <a:t>)</a:t>
            </a:r>
          </a:p>
          <a:p>
            <a:endParaRPr lang="en-US" sz="2200" dirty="0">
              <a:solidFill>
                <a:srgbClr val="EDB20D"/>
              </a:solidFill>
              <a:latin typeface="Lora" pitchFamily="2" charset="0"/>
            </a:endParaRPr>
          </a:p>
          <a:p>
            <a:r>
              <a:rPr lang="en-US" sz="2200" dirty="0">
                <a:solidFill>
                  <a:schemeClr val="bg1"/>
                </a:solidFill>
                <a:latin typeface="Lora" pitchFamily="2" charset="0"/>
              </a:rPr>
              <a:t>Then: </a:t>
            </a:r>
          </a:p>
          <a:p>
            <a:pPr marL="457200" indent="-457200">
              <a:buFont typeface="+mj-lt"/>
              <a:buAutoNum type="arabicPeriod"/>
            </a:pPr>
            <a:r>
              <a:rPr lang="en-US" sz="2200" dirty="0">
                <a:solidFill>
                  <a:srgbClr val="EDB20D"/>
                </a:solidFill>
                <a:latin typeface="Lora" pitchFamily="2" charset="0"/>
              </a:rPr>
              <a:t>Input your project area and project type into the system. It </a:t>
            </a:r>
            <a:r>
              <a:rPr lang="en-US" sz="2200" i="1" dirty="0">
                <a:solidFill>
                  <a:srgbClr val="EDB20D"/>
                </a:solidFill>
                <a:latin typeface="Lora" pitchFamily="2" charset="0"/>
              </a:rPr>
              <a:t>will likely</a:t>
            </a:r>
            <a:r>
              <a:rPr lang="en-US" sz="2200" dirty="0">
                <a:solidFill>
                  <a:srgbClr val="EDB20D"/>
                </a:solidFill>
                <a:latin typeface="Lora" pitchFamily="2" charset="0"/>
              </a:rPr>
              <a:t> note that T/E species are in your area. </a:t>
            </a:r>
          </a:p>
          <a:p>
            <a:pPr marL="457200" indent="-457200">
              <a:buFont typeface="+mj-lt"/>
              <a:buAutoNum type="arabicPeriod"/>
            </a:pPr>
            <a:r>
              <a:rPr lang="en-US" sz="2200" dirty="0">
                <a:solidFill>
                  <a:srgbClr val="EDB20D"/>
                </a:solidFill>
                <a:latin typeface="Lora" pitchFamily="2" charset="0"/>
              </a:rPr>
              <a:t>Request an Official Species List. </a:t>
            </a:r>
          </a:p>
          <a:p>
            <a:pPr marL="457200" indent="-457200">
              <a:buFont typeface="+mj-lt"/>
              <a:buAutoNum type="arabicPeriod"/>
            </a:pPr>
            <a:r>
              <a:rPr lang="en-US" sz="2200" dirty="0">
                <a:solidFill>
                  <a:srgbClr val="EDB20D"/>
                </a:solidFill>
                <a:latin typeface="Lora" pitchFamily="2" charset="0"/>
              </a:rPr>
              <a:t>Congratulations you’ve now coordinated with the USFWS!</a:t>
            </a:r>
          </a:p>
          <a:p>
            <a:pPr marL="457200" indent="-457200">
              <a:buFont typeface="+mj-lt"/>
              <a:buAutoNum type="arabicPeriod"/>
            </a:pPr>
            <a:r>
              <a:rPr lang="en-US" sz="2200" b="1" dirty="0">
                <a:solidFill>
                  <a:srgbClr val="EDB20D"/>
                </a:solidFill>
                <a:latin typeface="Lora" pitchFamily="2" charset="0"/>
              </a:rPr>
              <a:t>Review the list, consider where you are, and what you’re doing when.</a:t>
            </a:r>
          </a:p>
        </p:txBody>
      </p:sp>
      <p:pic>
        <p:nvPicPr>
          <p:cNvPr id="11" name="Picture 10">
            <a:extLst>
              <a:ext uri="{FF2B5EF4-FFF2-40B4-BE49-F238E27FC236}">
                <a16:creationId xmlns:a16="http://schemas.microsoft.com/office/drawing/2014/main" id="{15A99A94-BD0F-4D0B-9636-DA3DDC67780C}"/>
              </a:ext>
            </a:extLst>
          </p:cNvPr>
          <p:cNvPicPr>
            <a:picLocks noChangeAspect="1"/>
          </p:cNvPicPr>
          <p:nvPr/>
        </p:nvPicPr>
        <p:blipFill>
          <a:blip r:embed="rId6"/>
          <a:stretch>
            <a:fillRect/>
          </a:stretch>
        </p:blipFill>
        <p:spPr>
          <a:xfrm>
            <a:off x="7659455" y="1825285"/>
            <a:ext cx="2921555" cy="2191166"/>
          </a:xfrm>
          <a:prstGeom prst="rect">
            <a:avLst/>
          </a:prstGeom>
          <a:ln w="38100">
            <a:solidFill>
              <a:schemeClr val="bg1"/>
            </a:solidFill>
          </a:ln>
        </p:spPr>
      </p:pic>
    </p:spTree>
    <p:extLst>
      <p:ext uri="{BB962C8B-B14F-4D97-AF65-F5344CB8AC3E}">
        <p14:creationId xmlns:p14="http://schemas.microsoft.com/office/powerpoint/2010/main" val="1591141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F9567813-D7CB-4815-8D6F-28E3C9D5A1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A45F7C9-4421-4A23-B34E-99DE33301B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754787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08ECF4BF-97C3-450C-9A38-7EAF7D341A74}"/>
              </a:ext>
            </a:extLst>
          </p:cNvPr>
          <p:cNvSpPr/>
          <p:nvPr/>
        </p:nvSpPr>
        <p:spPr>
          <a:xfrm>
            <a:off x="0" y="0"/>
            <a:ext cx="7546353" cy="6255657"/>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a:xfrm>
            <a:off x="813075" y="203117"/>
            <a:ext cx="5977937" cy="1666501"/>
          </a:xfrm>
        </p:spPr>
        <p:txBody>
          <a:bodyPr vert="horz" lIns="91440" tIns="45720" rIns="91440" bIns="45720" rtlCol="0" anchor="b">
            <a:normAutofit/>
          </a:bodyPr>
          <a:lstStyle/>
          <a:p>
            <a:r>
              <a:rPr lang="en-US" sz="4400" dirty="0">
                <a:solidFill>
                  <a:srgbClr val="FFFFFF"/>
                </a:solidFill>
                <a:latin typeface="Lora" pitchFamily="2" charset="0"/>
              </a:rPr>
              <a:t>Is there a Federal Nexus?</a:t>
            </a:r>
          </a:p>
        </p:txBody>
      </p:sp>
      <p:sp>
        <p:nvSpPr>
          <p:cNvPr id="2" name="TextBox 1">
            <a:extLst>
              <a:ext uri="{FF2B5EF4-FFF2-40B4-BE49-F238E27FC236}">
                <a16:creationId xmlns:a16="http://schemas.microsoft.com/office/drawing/2014/main" id="{DDAE1DB9-032B-4C5C-AD46-F8BE437DA0D1}"/>
              </a:ext>
            </a:extLst>
          </p:cNvPr>
          <p:cNvSpPr txBox="1"/>
          <p:nvPr/>
        </p:nvSpPr>
        <p:spPr>
          <a:xfrm>
            <a:off x="813075" y="2198898"/>
            <a:ext cx="5977938" cy="3652667"/>
          </a:xfrm>
          <a:prstGeom prst="rect">
            <a:avLst/>
          </a:prstGeom>
        </p:spPr>
        <p:txBody>
          <a:bodyPr vert="horz" lIns="0" tIns="45720" rIns="0" bIns="45720" rtlCol="0">
            <a:normAutofit lnSpcReduction="10000"/>
          </a:bodyPr>
          <a:lstStyle/>
          <a:p>
            <a:pPr defTabSz="914400">
              <a:lnSpc>
                <a:spcPct val="90000"/>
              </a:lnSpc>
              <a:spcAft>
                <a:spcPts val="600"/>
              </a:spcAft>
              <a:buClr>
                <a:schemeClr val="accent1"/>
              </a:buClr>
              <a:buFont typeface="Calibri" panose="020F0502020204030204" pitchFamily="34" charset="0"/>
            </a:pPr>
            <a:r>
              <a:rPr lang="en-US" sz="2200" dirty="0">
                <a:solidFill>
                  <a:srgbClr val="FFFFFF"/>
                </a:solidFill>
                <a:latin typeface="Lora" pitchFamily="2" charset="0"/>
              </a:rPr>
              <a:t>Meaning, is there any funding, personnel, land, permits, or otherwise that is tied to a Federal agency, even if just funding? </a:t>
            </a:r>
          </a:p>
          <a:p>
            <a:pPr defTabSz="914400">
              <a:lnSpc>
                <a:spcPct val="90000"/>
              </a:lnSpc>
              <a:spcAft>
                <a:spcPts val="600"/>
              </a:spcAft>
              <a:buClr>
                <a:schemeClr val="accent1"/>
              </a:buClr>
              <a:buFont typeface="Calibri" panose="020F0502020204030204" pitchFamily="34" charset="0"/>
            </a:pPr>
            <a:endParaRPr lang="en-US" sz="2200" dirty="0">
              <a:solidFill>
                <a:srgbClr val="FFFFFF"/>
              </a:solidFill>
              <a:latin typeface="Lora" pitchFamily="2" charset="0"/>
            </a:endParaRPr>
          </a:p>
          <a:p>
            <a:pPr marL="342900" indent="-342900" defTabSz="914400">
              <a:lnSpc>
                <a:spcPct val="90000"/>
              </a:lnSpc>
              <a:spcAft>
                <a:spcPts val="600"/>
              </a:spcAft>
              <a:buClr>
                <a:schemeClr val="accent1"/>
              </a:buClr>
              <a:buFont typeface="Calibri" panose="020F0502020204030204" pitchFamily="34" charset="0"/>
              <a:buChar char="•"/>
            </a:pPr>
            <a:r>
              <a:rPr lang="en-US" sz="2200" dirty="0">
                <a:solidFill>
                  <a:srgbClr val="FFFFFF"/>
                </a:solidFill>
                <a:latin typeface="Lora" pitchFamily="2" charset="0"/>
              </a:rPr>
              <a:t>Clean Water Act Permit</a:t>
            </a:r>
          </a:p>
          <a:p>
            <a:pPr marL="342900" indent="-342900" defTabSz="914400">
              <a:lnSpc>
                <a:spcPct val="90000"/>
              </a:lnSpc>
              <a:spcAft>
                <a:spcPts val="600"/>
              </a:spcAft>
              <a:buClr>
                <a:schemeClr val="accent1"/>
              </a:buClr>
              <a:buFont typeface="Calibri" panose="020F0502020204030204" pitchFamily="34" charset="0"/>
              <a:buChar char="•"/>
            </a:pPr>
            <a:r>
              <a:rPr lang="en-US" sz="2200" dirty="0">
                <a:solidFill>
                  <a:srgbClr val="FFFFFF"/>
                </a:solidFill>
                <a:latin typeface="Lora" pitchFamily="2" charset="0"/>
              </a:rPr>
              <a:t>FEMA</a:t>
            </a:r>
          </a:p>
          <a:p>
            <a:pPr marL="342900" indent="-342900" defTabSz="914400">
              <a:lnSpc>
                <a:spcPct val="90000"/>
              </a:lnSpc>
              <a:spcAft>
                <a:spcPts val="600"/>
              </a:spcAft>
              <a:buClr>
                <a:schemeClr val="accent1"/>
              </a:buClr>
              <a:buFont typeface="Calibri" panose="020F0502020204030204" pitchFamily="34" charset="0"/>
              <a:buChar char="•"/>
            </a:pPr>
            <a:r>
              <a:rPr lang="en-US" sz="2200" dirty="0">
                <a:solidFill>
                  <a:srgbClr val="FFFFFF"/>
                </a:solidFill>
                <a:latin typeface="Lora" pitchFamily="2" charset="0"/>
              </a:rPr>
              <a:t>U.S. Army Corp. of Engineers Permit</a:t>
            </a:r>
          </a:p>
          <a:p>
            <a:pPr marL="342900" indent="-342900" defTabSz="914400">
              <a:lnSpc>
                <a:spcPct val="90000"/>
              </a:lnSpc>
              <a:spcAft>
                <a:spcPts val="600"/>
              </a:spcAft>
              <a:buClr>
                <a:schemeClr val="accent1"/>
              </a:buClr>
              <a:buFont typeface="Calibri" panose="020F0502020204030204" pitchFamily="34" charset="0"/>
              <a:buChar char="•"/>
            </a:pPr>
            <a:r>
              <a:rPr lang="en-US" sz="2200" dirty="0">
                <a:solidFill>
                  <a:srgbClr val="FFFFFF"/>
                </a:solidFill>
                <a:latin typeface="Lora" pitchFamily="2" charset="0"/>
              </a:rPr>
              <a:t>Federal Highways Administration</a:t>
            </a:r>
          </a:p>
          <a:p>
            <a:pPr marL="342900" indent="-342900" defTabSz="914400">
              <a:lnSpc>
                <a:spcPct val="90000"/>
              </a:lnSpc>
              <a:spcAft>
                <a:spcPts val="600"/>
              </a:spcAft>
              <a:buClr>
                <a:schemeClr val="accent1"/>
              </a:buClr>
              <a:buFont typeface="Calibri" panose="020F0502020204030204" pitchFamily="34" charset="0"/>
              <a:buChar char="•"/>
            </a:pPr>
            <a:r>
              <a:rPr lang="en-US" sz="2200" dirty="0">
                <a:solidFill>
                  <a:srgbClr val="FFFFFF"/>
                </a:solidFill>
                <a:latin typeface="Lora" pitchFamily="2" charset="0"/>
              </a:rPr>
              <a:t>Housing and Urban Development (HUD)</a:t>
            </a:r>
          </a:p>
          <a:p>
            <a:pPr defTabSz="914400">
              <a:lnSpc>
                <a:spcPct val="90000"/>
              </a:lnSpc>
              <a:spcAft>
                <a:spcPts val="600"/>
              </a:spcAft>
              <a:buClr>
                <a:schemeClr val="accent1"/>
              </a:buClr>
              <a:buFont typeface="Calibri" panose="020F0502020204030204" pitchFamily="34" charset="0"/>
            </a:pPr>
            <a:r>
              <a:rPr lang="en-US" sz="2200" dirty="0">
                <a:solidFill>
                  <a:srgbClr val="FFFFFF"/>
                </a:solidFill>
                <a:latin typeface="Lora" pitchFamily="2" charset="0"/>
              </a:rPr>
              <a:t>etc.</a:t>
            </a:r>
          </a:p>
          <a:p>
            <a:pPr defTabSz="914400">
              <a:lnSpc>
                <a:spcPct val="90000"/>
              </a:lnSpc>
              <a:spcAft>
                <a:spcPts val="600"/>
              </a:spcAft>
              <a:buClr>
                <a:schemeClr val="accent1"/>
              </a:buClr>
              <a:buFont typeface="Calibri" panose="020F0502020204030204" pitchFamily="34" charset="0"/>
            </a:pPr>
            <a:endParaRPr lang="en-US" dirty="0">
              <a:solidFill>
                <a:srgbClr val="FFFFFF"/>
              </a:solidFill>
              <a:latin typeface="Lora" pitchFamily="2" charset="0"/>
            </a:endParaRPr>
          </a:p>
        </p:txBody>
      </p:sp>
      <p:pic>
        <p:nvPicPr>
          <p:cNvPr id="6" name="Picture 5" descr="A picture containing sky, person&#10;&#10;Description automatically generated">
            <a:extLst>
              <a:ext uri="{FF2B5EF4-FFF2-40B4-BE49-F238E27FC236}">
                <a16:creationId xmlns:a16="http://schemas.microsoft.com/office/drawing/2014/main" id="{F52E3067-B0A1-479E-96CB-CE56E45B2742}"/>
              </a:ext>
            </a:extLst>
          </p:cNvPr>
          <p:cNvPicPr>
            <a:picLocks noChangeAspect="1"/>
          </p:cNvPicPr>
          <p:nvPr/>
        </p:nvPicPr>
        <p:blipFill rotWithShape="1">
          <a:blip r:embed="rId3">
            <a:extLst>
              <a:ext uri="{28A0092B-C50C-407E-A947-70E740481C1C}">
                <a14:useLocalDpi xmlns:a14="http://schemas.microsoft.com/office/drawing/2010/main" val="0"/>
              </a:ext>
            </a:extLst>
          </a:blip>
          <a:srcRect t="24411" r="-3" b="787"/>
          <a:stretch/>
        </p:blipFill>
        <p:spPr>
          <a:xfrm>
            <a:off x="7613443" y="9471"/>
            <a:ext cx="4578557" cy="2285990"/>
          </a:xfrm>
          <a:prstGeom prst="rect">
            <a:avLst/>
          </a:prstGeom>
        </p:spPr>
      </p:pic>
      <p:sp>
        <p:nvSpPr>
          <p:cNvPr id="24" name="Rectangle 23">
            <a:extLst>
              <a:ext uri="{FF2B5EF4-FFF2-40B4-BE49-F238E27FC236}">
                <a16:creationId xmlns:a16="http://schemas.microsoft.com/office/drawing/2014/main" id="{8663BE7B-183A-4877-ABFF-D6E34952F7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10" name="Picture 9" descr="A person standing next to a yellow truck&#10;&#10;Description automatically generated with medium confidence">
            <a:extLst>
              <a:ext uri="{FF2B5EF4-FFF2-40B4-BE49-F238E27FC236}">
                <a16:creationId xmlns:a16="http://schemas.microsoft.com/office/drawing/2014/main" id="{DC2C0F98-9C92-4453-9A1E-79E3E31E1113}"/>
              </a:ext>
            </a:extLst>
          </p:cNvPr>
          <p:cNvPicPr>
            <a:picLocks noChangeAspect="1"/>
          </p:cNvPicPr>
          <p:nvPr/>
        </p:nvPicPr>
        <p:blipFill rotWithShape="1">
          <a:blip r:embed="rId4">
            <a:extLst>
              <a:ext uri="{28A0092B-C50C-407E-A947-70E740481C1C}">
                <a14:useLocalDpi xmlns:a14="http://schemas.microsoft.com/office/drawing/2010/main" val="0"/>
              </a:ext>
            </a:extLst>
          </a:blip>
          <a:srcRect t="11269" r="-2" b="-2"/>
          <a:stretch/>
        </p:blipFill>
        <p:spPr>
          <a:xfrm>
            <a:off x="7597784" y="4189193"/>
            <a:ext cx="4578557" cy="2169821"/>
          </a:xfrm>
          <a:prstGeom prst="rect">
            <a:avLst/>
          </a:prstGeom>
        </p:spPr>
      </p:pic>
      <p:pic>
        <p:nvPicPr>
          <p:cNvPr id="12" name="Picture 11" descr="A picture containing outdoor, sky, tree, road&#10;&#10;Description automatically generated">
            <a:extLst>
              <a:ext uri="{FF2B5EF4-FFF2-40B4-BE49-F238E27FC236}">
                <a16:creationId xmlns:a16="http://schemas.microsoft.com/office/drawing/2014/main" id="{BC9854DA-C764-43AE-8ADD-69EC2D9FC2BF}"/>
              </a:ext>
            </a:extLst>
          </p:cNvPr>
          <p:cNvPicPr>
            <a:picLocks noChangeAspect="1"/>
          </p:cNvPicPr>
          <p:nvPr/>
        </p:nvPicPr>
        <p:blipFill rotWithShape="1">
          <a:blip r:embed="rId5">
            <a:extLst>
              <a:ext uri="{28A0092B-C50C-407E-A947-70E740481C1C}">
                <a14:useLocalDpi xmlns:a14="http://schemas.microsoft.com/office/drawing/2010/main" val="0"/>
              </a:ext>
            </a:extLst>
          </a:blip>
          <a:srcRect t="4883" r="-2" b="28567"/>
          <a:stretch/>
        </p:blipFill>
        <p:spPr>
          <a:xfrm>
            <a:off x="7604073" y="2332175"/>
            <a:ext cx="4580097" cy="2216939"/>
          </a:xfrm>
          <a:prstGeom prst="rect">
            <a:avLst/>
          </a:prstGeom>
        </p:spPr>
      </p:pic>
      <p:sp>
        <p:nvSpPr>
          <p:cNvPr id="26" name="Rectangle 25">
            <a:extLst>
              <a:ext uri="{FF2B5EF4-FFF2-40B4-BE49-F238E27FC236}">
                <a16:creationId xmlns:a16="http://schemas.microsoft.com/office/drawing/2014/main" id="{92AE8945-E314-4E55-8834-47A77D9CE3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2267112"/>
            <a:ext cx="464256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AA6BA4F-F7B6-4A5C-93D4-4AB4E476D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4545792"/>
            <a:ext cx="464256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6"/>
            <a:stretch>
              <a:fillRect/>
            </a:stretch>
          </p:blipFill>
          <p:spPr>
            <a:xfrm>
              <a:off x="11155680" y="5754984"/>
              <a:ext cx="861208" cy="1030374"/>
            </a:xfrm>
            <a:prstGeom prst="rect">
              <a:avLst/>
            </a:prstGeom>
          </p:spPr>
        </p:pic>
      </p:grpSp>
      <p:cxnSp>
        <p:nvCxnSpPr>
          <p:cNvPr id="33" name="Straight Connector 32">
            <a:extLst>
              <a:ext uri="{FF2B5EF4-FFF2-40B4-BE49-F238E27FC236}">
                <a16:creationId xmlns:a16="http://schemas.microsoft.com/office/drawing/2014/main" id="{EA4C9208-B01B-4006-A0F6-995A2B5FBC38}"/>
              </a:ext>
            </a:extLst>
          </p:cNvPr>
          <p:cNvCxnSpPr/>
          <p:nvPr/>
        </p:nvCxnSpPr>
        <p:spPr>
          <a:xfrm>
            <a:off x="813075" y="1869618"/>
            <a:ext cx="6477411" cy="0"/>
          </a:xfrm>
          <a:prstGeom prst="line">
            <a:avLst/>
          </a:prstGeom>
          <a:ln w="952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870359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Federal Nexus: Yes</a:t>
            </a:r>
          </a:p>
        </p:txBody>
      </p:sp>
      <p:sp>
        <p:nvSpPr>
          <p:cNvPr id="21" name="Content Placeholder 20">
            <a:extLst>
              <a:ext uri="{FF2B5EF4-FFF2-40B4-BE49-F238E27FC236}">
                <a16:creationId xmlns:a16="http://schemas.microsoft.com/office/drawing/2014/main" id="{10C51488-46C0-4EEA-A191-4A6457168E0E}"/>
              </a:ext>
            </a:extLst>
          </p:cNvPr>
          <p:cNvSpPr>
            <a:spLocks noGrp="1"/>
          </p:cNvSpPr>
          <p:nvPr>
            <p:ph idx="1"/>
          </p:nvPr>
        </p:nvSpPr>
        <p:spPr>
          <a:xfrm>
            <a:off x="6289782" y="1856130"/>
            <a:ext cx="5407317" cy="4156448"/>
          </a:xfrm>
        </p:spPr>
        <p:txBody>
          <a:bodyPr>
            <a:normAutofit lnSpcReduction="10000"/>
          </a:bodyPr>
          <a:lstStyle/>
          <a:p>
            <a:pPr marL="457200" indent="-457200">
              <a:buFont typeface="+mj-lt"/>
              <a:buAutoNum type="arabicPeriod"/>
            </a:pPr>
            <a:r>
              <a:rPr lang="en-US" sz="2400" dirty="0">
                <a:solidFill>
                  <a:schemeClr val="bg1"/>
                </a:solidFill>
                <a:latin typeface="Lora" pitchFamily="2" charset="0"/>
              </a:rPr>
              <a:t>Contact the Office of Environmental Planning. </a:t>
            </a:r>
          </a:p>
          <a:p>
            <a:pPr marL="457200" indent="-457200">
              <a:buFont typeface="+mj-lt"/>
              <a:buAutoNum type="arabicPeriod"/>
            </a:pPr>
            <a:r>
              <a:rPr lang="en-US" sz="2400" dirty="0">
                <a:solidFill>
                  <a:schemeClr val="bg1"/>
                </a:solidFill>
                <a:latin typeface="Lora" pitchFamily="2" charset="0"/>
              </a:rPr>
              <a:t>The OEP will instruct you on who/how to reach out to the Federal-Agency POC. </a:t>
            </a:r>
          </a:p>
          <a:p>
            <a:pPr marL="457200" indent="-457200">
              <a:buFont typeface="+mj-lt"/>
              <a:buAutoNum type="arabicPeriod"/>
            </a:pPr>
            <a:r>
              <a:rPr lang="en-US" sz="2400" dirty="0">
                <a:solidFill>
                  <a:schemeClr val="bg1"/>
                </a:solidFill>
                <a:latin typeface="Lora" pitchFamily="2" charset="0"/>
              </a:rPr>
              <a:t>Let the Federal Agency POC know there </a:t>
            </a:r>
            <a:r>
              <a:rPr lang="en-US" sz="2400" i="1" dirty="0">
                <a:solidFill>
                  <a:schemeClr val="bg1"/>
                </a:solidFill>
                <a:latin typeface="Lora" pitchFamily="2" charset="0"/>
              </a:rPr>
              <a:t>might</a:t>
            </a:r>
            <a:r>
              <a:rPr lang="en-US" sz="2400" dirty="0">
                <a:solidFill>
                  <a:schemeClr val="bg1"/>
                </a:solidFill>
                <a:latin typeface="Lora" pitchFamily="2" charset="0"/>
              </a:rPr>
              <a:t> be an effect with your project.  </a:t>
            </a:r>
          </a:p>
          <a:p>
            <a:pPr marL="457200" indent="-457200">
              <a:buFont typeface="+mj-lt"/>
              <a:buAutoNum type="arabicPeriod"/>
            </a:pPr>
            <a:r>
              <a:rPr lang="en-US" sz="2400" dirty="0">
                <a:solidFill>
                  <a:schemeClr val="bg1"/>
                </a:solidFill>
                <a:latin typeface="Lora" pitchFamily="2" charset="0"/>
              </a:rPr>
              <a:t>That POC should then coordinate with the USFWS with any necessary consultation. </a:t>
            </a:r>
          </a:p>
        </p:txBody>
      </p:sp>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3"/>
            <a:stretch>
              <a:fillRect/>
            </a:stretch>
          </p:blipFill>
          <p:spPr>
            <a:xfrm>
              <a:off x="11155680" y="5754984"/>
              <a:ext cx="861208" cy="1030374"/>
            </a:xfrm>
            <a:prstGeom prst="rect">
              <a:avLst/>
            </a:prstGeom>
          </p:spPr>
        </p:pic>
      </p:grpSp>
      <p:pic>
        <p:nvPicPr>
          <p:cNvPr id="23" name="Picture 22" descr="A bald eagle perched on a post&#10;&#10;Description automatically generated with medium confidence">
            <a:extLst>
              <a:ext uri="{FF2B5EF4-FFF2-40B4-BE49-F238E27FC236}">
                <a16:creationId xmlns:a16="http://schemas.microsoft.com/office/drawing/2014/main" id="{A28991DE-0C92-48AA-88ED-2A2032809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115" y="1856130"/>
            <a:ext cx="2774430" cy="4156449"/>
          </a:xfrm>
          <a:prstGeom prst="rect">
            <a:avLst/>
          </a:prstGeom>
          <a:ln w="38100">
            <a:solidFill>
              <a:schemeClr val="bg1"/>
            </a:solidFill>
          </a:ln>
        </p:spPr>
      </p:pic>
      <p:pic>
        <p:nvPicPr>
          <p:cNvPr id="25" name="Picture 24" descr="A bird sitting on a branch&#10;&#10;Description automatically generated">
            <a:extLst>
              <a:ext uri="{FF2B5EF4-FFF2-40B4-BE49-F238E27FC236}">
                <a16:creationId xmlns:a16="http://schemas.microsoft.com/office/drawing/2014/main" id="{AA640404-9BD6-4811-A81B-8520FF47DE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448" y="1856130"/>
            <a:ext cx="2774430" cy="4156449"/>
          </a:xfrm>
          <a:prstGeom prst="rect">
            <a:avLst/>
          </a:prstGeom>
          <a:ln w="38100">
            <a:solidFill>
              <a:schemeClr val="bg1"/>
            </a:solidFill>
          </a:ln>
        </p:spPr>
      </p:pic>
    </p:spTree>
    <p:extLst>
      <p:ext uri="{BB962C8B-B14F-4D97-AF65-F5344CB8AC3E}">
        <p14:creationId xmlns:p14="http://schemas.microsoft.com/office/powerpoint/2010/main" val="1440432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p:txBody>
          <a:bodyPr/>
          <a:lstStyle/>
          <a:p>
            <a:r>
              <a:rPr lang="en-US" dirty="0">
                <a:solidFill>
                  <a:schemeClr val="bg1"/>
                </a:solidFill>
                <a:latin typeface="Lora" pitchFamily="2" charset="0"/>
              </a:rPr>
              <a:t>Key Information to Include</a:t>
            </a:r>
          </a:p>
        </p:txBody>
      </p:sp>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3"/>
            <a:stretch>
              <a:fillRect/>
            </a:stretch>
          </p:blipFill>
          <p:spPr>
            <a:xfrm>
              <a:off x="11155680" y="5754984"/>
              <a:ext cx="861208" cy="1030374"/>
            </a:xfrm>
            <a:prstGeom prst="rect">
              <a:avLst/>
            </a:prstGeom>
          </p:spPr>
        </p:pic>
      </p:grpSp>
      <p:sp>
        <p:nvSpPr>
          <p:cNvPr id="2" name="TextBox 1">
            <a:extLst>
              <a:ext uri="{FF2B5EF4-FFF2-40B4-BE49-F238E27FC236}">
                <a16:creationId xmlns:a16="http://schemas.microsoft.com/office/drawing/2014/main" id="{DDAE1DB9-032B-4C5C-AD46-F8BE437DA0D1}"/>
              </a:ext>
            </a:extLst>
          </p:cNvPr>
          <p:cNvSpPr txBox="1"/>
          <p:nvPr/>
        </p:nvSpPr>
        <p:spPr>
          <a:xfrm>
            <a:off x="1097280" y="1828090"/>
            <a:ext cx="10058399" cy="4154984"/>
          </a:xfrm>
          <a:prstGeom prst="rect">
            <a:avLst/>
          </a:prstGeom>
          <a:noFill/>
        </p:spPr>
        <p:txBody>
          <a:bodyPr wrap="square" rtlCol="0">
            <a:spAutoFit/>
          </a:bodyPr>
          <a:lstStyle/>
          <a:p>
            <a:r>
              <a:rPr lang="en-US" sz="2200" b="1" dirty="0">
                <a:solidFill>
                  <a:srgbClr val="EDB20D"/>
                </a:solidFill>
                <a:latin typeface="Lora" pitchFamily="2" charset="0"/>
              </a:rPr>
              <a:t>Some information is more important:</a:t>
            </a:r>
          </a:p>
          <a:p>
            <a:pPr marL="914400" indent="-457200">
              <a:buAutoNum type="arabicPeriod"/>
            </a:pPr>
            <a:r>
              <a:rPr lang="en-US" sz="2200" b="1" dirty="0">
                <a:solidFill>
                  <a:schemeClr val="bg1"/>
                </a:solidFill>
                <a:latin typeface="Lora" pitchFamily="2" charset="0"/>
              </a:rPr>
              <a:t>Start and end dates for the project</a:t>
            </a:r>
          </a:p>
          <a:p>
            <a:pPr marL="914400" indent="-457200">
              <a:buAutoNum type="arabicPeriod"/>
            </a:pPr>
            <a:r>
              <a:rPr lang="en-US" sz="2200" b="1" dirty="0">
                <a:solidFill>
                  <a:schemeClr val="bg1"/>
                </a:solidFill>
                <a:latin typeface="Lora" pitchFamily="2" charset="0"/>
              </a:rPr>
              <a:t>What will be done</a:t>
            </a:r>
          </a:p>
          <a:p>
            <a:pPr marL="914400" indent="-457200">
              <a:buAutoNum type="arabicPeriod"/>
            </a:pPr>
            <a:r>
              <a:rPr lang="en-US" sz="2200" b="1" dirty="0">
                <a:solidFill>
                  <a:schemeClr val="bg1"/>
                </a:solidFill>
                <a:latin typeface="Lora" pitchFamily="2" charset="0"/>
              </a:rPr>
              <a:t>Where it will be done</a:t>
            </a:r>
          </a:p>
          <a:p>
            <a:pPr marL="914400" indent="-457200">
              <a:buAutoNum type="arabicPeriod"/>
            </a:pPr>
            <a:r>
              <a:rPr lang="en-US" sz="2200" b="1" dirty="0">
                <a:solidFill>
                  <a:schemeClr val="bg1"/>
                </a:solidFill>
                <a:latin typeface="Lora" pitchFamily="2" charset="0"/>
              </a:rPr>
              <a:t>How the project will be done</a:t>
            </a:r>
          </a:p>
          <a:p>
            <a:pPr marL="1371600" lvl="1" indent="-457200">
              <a:buFont typeface="+mj-lt"/>
              <a:buAutoNum type="alphaLcParenR"/>
            </a:pPr>
            <a:r>
              <a:rPr lang="en-US" sz="2200" b="1" dirty="0">
                <a:solidFill>
                  <a:schemeClr val="bg1"/>
                </a:solidFill>
                <a:latin typeface="Lora" pitchFamily="2" charset="0"/>
              </a:rPr>
              <a:t>Bulldozer for X days?</a:t>
            </a:r>
          </a:p>
          <a:p>
            <a:pPr marL="1371600" lvl="1" indent="-457200">
              <a:buFont typeface="+mj-lt"/>
              <a:buAutoNum type="alphaLcParenR"/>
            </a:pPr>
            <a:r>
              <a:rPr lang="en-US" sz="2200" b="1" dirty="0">
                <a:solidFill>
                  <a:schemeClr val="bg1"/>
                </a:solidFill>
                <a:latin typeface="Lora" pitchFamily="2" charset="0"/>
              </a:rPr>
              <a:t>Will an access road be needed? Is it existing or to be created?</a:t>
            </a:r>
          </a:p>
          <a:p>
            <a:pPr marL="1371600" lvl="1" indent="-457200">
              <a:buFont typeface="+mj-lt"/>
              <a:buAutoNum type="alphaLcParenR"/>
            </a:pPr>
            <a:r>
              <a:rPr lang="en-US" sz="2200" b="1" dirty="0">
                <a:solidFill>
                  <a:schemeClr val="bg1"/>
                </a:solidFill>
                <a:latin typeface="Lora" pitchFamily="2" charset="0"/>
              </a:rPr>
              <a:t>Etc.</a:t>
            </a:r>
          </a:p>
          <a:p>
            <a:pPr marL="914400" indent="-457200">
              <a:buAutoNum type="arabicPeriod"/>
            </a:pPr>
            <a:r>
              <a:rPr lang="en-US" sz="2200" b="1" dirty="0">
                <a:solidFill>
                  <a:schemeClr val="bg1"/>
                </a:solidFill>
                <a:latin typeface="Lora" pitchFamily="2" charset="0"/>
              </a:rPr>
              <a:t>Why will it be done.</a:t>
            </a:r>
          </a:p>
          <a:p>
            <a:pPr marL="914400" indent="-457200">
              <a:buAutoNum type="arabicPeriod"/>
            </a:pPr>
            <a:r>
              <a:rPr lang="en-US" sz="2200" b="1" dirty="0">
                <a:solidFill>
                  <a:schemeClr val="bg1"/>
                </a:solidFill>
                <a:latin typeface="Lora" pitchFamily="2" charset="0"/>
              </a:rPr>
              <a:t>What species and/or habitat you determined would be affected.</a:t>
            </a:r>
          </a:p>
          <a:p>
            <a:pPr marL="914400" indent="-457200">
              <a:buAutoNum type="arabicPeriod"/>
            </a:pPr>
            <a:r>
              <a:rPr lang="en-US" sz="2200" b="1" dirty="0">
                <a:solidFill>
                  <a:schemeClr val="bg1"/>
                </a:solidFill>
                <a:latin typeface="Lora" pitchFamily="2" charset="0"/>
              </a:rPr>
              <a:t>What measures will be taken to minimize effects to the species and/or habitat.</a:t>
            </a:r>
          </a:p>
        </p:txBody>
      </p:sp>
    </p:spTree>
    <p:extLst>
      <p:ext uri="{BB962C8B-B14F-4D97-AF65-F5344CB8AC3E}">
        <p14:creationId xmlns:p14="http://schemas.microsoft.com/office/powerpoint/2010/main" val="1458471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Federal Nexus: No</a:t>
            </a:r>
          </a:p>
        </p:txBody>
      </p:sp>
      <p:sp>
        <p:nvSpPr>
          <p:cNvPr id="21" name="Content Placeholder 20">
            <a:extLst>
              <a:ext uri="{FF2B5EF4-FFF2-40B4-BE49-F238E27FC236}">
                <a16:creationId xmlns:a16="http://schemas.microsoft.com/office/drawing/2014/main" id="{10C51488-46C0-4EEA-A191-4A6457168E0E}"/>
              </a:ext>
            </a:extLst>
          </p:cNvPr>
          <p:cNvSpPr>
            <a:spLocks noGrp="1"/>
          </p:cNvSpPr>
          <p:nvPr>
            <p:ph idx="1"/>
          </p:nvPr>
        </p:nvSpPr>
        <p:spPr>
          <a:xfrm>
            <a:off x="1097280" y="1915159"/>
            <a:ext cx="5407317" cy="4023360"/>
          </a:xfrm>
        </p:spPr>
        <p:txBody>
          <a:bodyPr>
            <a:normAutofit/>
          </a:bodyPr>
          <a:lstStyle/>
          <a:p>
            <a:pPr marL="0" indent="0">
              <a:buNone/>
            </a:pPr>
            <a:r>
              <a:rPr lang="en-US" sz="2800" dirty="0">
                <a:solidFill>
                  <a:schemeClr val="bg1"/>
                </a:solidFill>
                <a:latin typeface="Lora" pitchFamily="2" charset="0"/>
              </a:rPr>
              <a:t>Contact the Office of Environmental Planning.</a:t>
            </a:r>
          </a:p>
        </p:txBody>
      </p:sp>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dirt path with trees on either side of it&#10;&#10;Description automatically generated with low confidence">
            <a:extLst>
              <a:ext uri="{FF2B5EF4-FFF2-40B4-BE49-F238E27FC236}">
                <a16:creationId xmlns:a16="http://schemas.microsoft.com/office/drawing/2014/main" id="{8F3396F9-1C30-44E1-959C-FABF6B0420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8299" y="2252547"/>
            <a:ext cx="4675486" cy="3117964"/>
          </a:xfrm>
          <a:prstGeom prst="rect">
            <a:avLst/>
          </a:prstGeom>
          <a:ln w="38100">
            <a:solidFill>
              <a:schemeClr val="bg1"/>
            </a:solidFill>
          </a:ln>
        </p:spPr>
      </p:pic>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4" name="Picture 3" descr="A river running through a grassy area&#10;&#10;Description automatically generated with low confidence">
            <a:extLst>
              <a:ext uri="{FF2B5EF4-FFF2-40B4-BE49-F238E27FC236}">
                <a16:creationId xmlns:a16="http://schemas.microsoft.com/office/drawing/2014/main" id="{4F8A8342-CBFC-4360-9B2E-8F0F1CBDA0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1578" y="3524932"/>
            <a:ext cx="4998720" cy="2487645"/>
          </a:xfrm>
          <a:prstGeom prst="rect">
            <a:avLst/>
          </a:prstGeom>
          <a:ln w="38100">
            <a:solidFill>
              <a:schemeClr val="bg1"/>
            </a:solidFill>
          </a:ln>
        </p:spPr>
      </p:pic>
    </p:spTree>
    <p:extLst>
      <p:ext uri="{BB962C8B-B14F-4D97-AF65-F5344CB8AC3E}">
        <p14:creationId xmlns:p14="http://schemas.microsoft.com/office/powerpoint/2010/main" val="2132940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Other Things to Consider</a:t>
            </a:r>
          </a:p>
        </p:txBody>
      </p:sp>
      <p:pic>
        <p:nvPicPr>
          <p:cNvPr id="17" name="Picture 16">
            <a:extLst>
              <a:ext uri="{FF2B5EF4-FFF2-40B4-BE49-F238E27FC236}">
                <a16:creationId xmlns:a16="http://schemas.microsoft.com/office/drawing/2014/main" id="{65A999D1-B233-4E35-89C0-4AA29EC929F8}"/>
              </a:ext>
            </a:extLst>
          </p:cNvPr>
          <p:cNvPicPr>
            <a:picLocks noChangeAspect="1"/>
          </p:cNvPicPr>
          <p:nvPr/>
        </p:nvPicPr>
        <p:blipFill>
          <a:blip r:embed="rId3"/>
          <a:stretch>
            <a:fillRect/>
          </a:stretch>
        </p:blipFill>
        <p:spPr>
          <a:xfrm>
            <a:off x="9361227" y="4096446"/>
            <a:ext cx="1586120" cy="2070362"/>
          </a:xfrm>
          <a:prstGeom prst="rect">
            <a:avLst/>
          </a:prstGeom>
          <a:ln w="38100">
            <a:solidFill>
              <a:schemeClr val="bg1"/>
            </a:solidFill>
          </a:ln>
        </p:spPr>
      </p:pic>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13" name="Content Placeholder 12" descr="A butterfly on a plant&#10;&#10;Description automatically generated with medium confidence">
            <a:extLst>
              <a:ext uri="{FF2B5EF4-FFF2-40B4-BE49-F238E27FC236}">
                <a16:creationId xmlns:a16="http://schemas.microsoft.com/office/drawing/2014/main" id="{91A59E19-E930-4EBE-8ED8-812C843DECDA}"/>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3191691" y="4096446"/>
            <a:ext cx="2322920" cy="2070362"/>
          </a:xfrm>
          <a:ln w="38100">
            <a:solidFill>
              <a:schemeClr val="bg1"/>
            </a:solidFill>
          </a:ln>
        </p:spPr>
      </p:pic>
      <p:pic>
        <p:nvPicPr>
          <p:cNvPr id="15" name="Picture 14" descr="A group of owls in the dirt&#10;&#10;Description automatically generated with medium confidence">
            <a:extLst>
              <a:ext uri="{FF2B5EF4-FFF2-40B4-BE49-F238E27FC236}">
                <a16:creationId xmlns:a16="http://schemas.microsoft.com/office/drawing/2014/main" id="{53473544-4CF0-43FA-9ECB-8947303D4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282" y="4101543"/>
            <a:ext cx="2651919" cy="2065265"/>
          </a:xfrm>
          <a:prstGeom prst="rect">
            <a:avLst/>
          </a:prstGeom>
          <a:ln w="38100">
            <a:solidFill>
              <a:schemeClr val="bg1"/>
            </a:solidFill>
          </a:ln>
        </p:spPr>
      </p:pic>
      <p:sp>
        <p:nvSpPr>
          <p:cNvPr id="19" name="Content Placeholder 20">
            <a:extLst>
              <a:ext uri="{FF2B5EF4-FFF2-40B4-BE49-F238E27FC236}">
                <a16:creationId xmlns:a16="http://schemas.microsoft.com/office/drawing/2014/main" id="{5F09C672-06ED-4750-8EF0-ECA7C91FE79A}"/>
              </a:ext>
            </a:extLst>
          </p:cNvPr>
          <p:cNvSpPr txBox="1">
            <a:spLocks/>
          </p:cNvSpPr>
          <p:nvPr/>
        </p:nvSpPr>
        <p:spPr>
          <a:xfrm>
            <a:off x="600307" y="2126378"/>
            <a:ext cx="7505687" cy="1540124"/>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ourier New" panose="02070309020205020404" pitchFamily="49" charset="0"/>
              <a:buChar char="o"/>
            </a:pPr>
            <a:r>
              <a:rPr lang="en-US" dirty="0">
                <a:solidFill>
                  <a:schemeClr val="bg1"/>
                </a:solidFill>
                <a:latin typeface="Lora" pitchFamily="2" charset="0"/>
              </a:rPr>
              <a:t>  The Migratory Bird Treaty Act of 1918</a:t>
            </a:r>
          </a:p>
          <a:p>
            <a:pPr marL="457200" indent="0">
              <a:buNone/>
            </a:pPr>
            <a:r>
              <a:rPr lang="en-US" dirty="0">
                <a:solidFill>
                  <a:schemeClr val="bg1"/>
                </a:solidFill>
                <a:latin typeface="Lora" pitchFamily="2" charset="0"/>
                <a:hlinkClick r:id="rId7"/>
              </a:rPr>
              <a:t>https://www.fws.gov/program/migratory-birds</a:t>
            </a:r>
            <a:endParaRPr lang="en-US" dirty="0">
              <a:solidFill>
                <a:schemeClr val="bg1"/>
              </a:solidFill>
              <a:latin typeface="Lora" pitchFamily="2" charset="0"/>
            </a:endParaRPr>
          </a:p>
          <a:p>
            <a:pPr>
              <a:buFont typeface="Courier New" panose="02070309020205020404" pitchFamily="49" charset="0"/>
              <a:buChar char="o"/>
            </a:pPr>
            <a:r>
              <a:rPr lang="en-US" dirty="0">
                <a:solidFill>
                  <a:schemeClr val="bg1"/>
                </a:solidFill>
                <a:latin typeface="Lora" pitchFamily="2" charset="0"/>
              </a:rPr>
              <a:t>  Candidate and Proposed Species</a:t>
            </a:r>
          </a:p>
        </p:txBody>
      </p:sp>
      <p:pic>
        <p:nvPicPr>
          <p:cNvPr id="16" name="Picture 15">
            <a:extLst>
              <a:ext uri="{FF2B5EF4-FFF2-40B4-BE49-F238E27FC236}">
                <a16:creationId xmlns:a16="http://schemas.microsoft.com/office/drawing/2014/main" id="{44D01F97-0CE6-48CA-8D88-DF3F31C5737A}"/>
              </a:ext>
            </a:extLst>
          </p:cNvPr>
          <p:cNvPicPr>
            <a:picLocks noChangeAspect="1"/>
          </p:cNvPicPr>
          <p:nvPr/>
        </p:nvPicPr>
        <p:blipFill>
          <a:blip r:embed="rId8"/>
          <a:stretch>
            <a:fillRect/>
          </a:stretch>
        </p:blipFill>
        <p:spPr>
          <a:xfrm>
            <a:off x="5777101" y="4096446"/>
            <a:ext cx="3321636" cy="2075178"/>
          </a:xfrm>
          <a:prstGeom prst="rect">
            <a:avLst/>
          </a:prstGeom>
          <a:ln w="38100">
            <a:solidFill>
              <a:schemeClr val="bg1"/>
            </a:solidFill>
          </a:ln>
        </p:spPr>
      </p:pic>
      <p:pic>
        <p:nvPicPr>
          <p:cNvPr id="22" name="Picture 21" descr="A turtle on the ground&#10;&#10;Description automatically generated with low confidence">
            <a:extLst>
              <a:ext uri="{FF2B5EF4-FFF2-40B4-BE49-F238E27FC236}">
                <a16:creationId xmlns:a16="http://schemas.microsoft.com/office/drawing/2014/main" id="{21D8C0B6-E48D-4DEE-B410-28E0838900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61001" y="1861259"/>
            <a:ext cx="2886346" cy="2070362"/>
          </a:xfrm>
          <a:prstGeom prst="rect">
            <a:avLst/>
          </a:prstGeom>
          <a:ln w="38100">
            <a:solidFill>
              <a:schemeClr val="bg1"/>
            </a:solidFill>
          </a:ln>
        </p:spPr>
      </p:pic>
    </p:spTree>
    <p:extLst>
      <p:ext uri="{BB962C8B-B14F-4D97-AF65-F5344CB8AC3E}">
        <p14:creationId xmlns:p14="http://schemas.microsoft.com/office/powerpoint/2010/main" val="232767574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4416</TotalTime>
  <Words>2182</Words>
  <Application>Microsoft Office PowerPoint</Application>
  <PresentationFormat>Widescreen</PresentationFormat>
  <Paragraphs>134</Paragraphs>
  <Slides>12</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Calibri</vt:lpstr>
      <vt:lpstr>Calibri Light</vt:lpstr>
      <vt:lpstr>Courier New</vt:lpstr>
      <vt:lpstr>Lora</vt:lpstr>
      <vt:lpstr>Source Sans Pro</vt:lpstr>
      <vt:lpstr>Symbol</vt:lpstr>
      <vt:lpstr>Wingdings</vt:lpstr>
      <vt:lpstr>WordVisi_MSFontService</vt:lpstr>
      <vt:lpstr>Retrospect</vt:lpstr>
      <vt:lpstr>PowerPoint Presentation</vt:lpstr>
      <vt:lpstr>Why am I here?</vt:lpstr>
      <vt:lpstr>Why are you here?</vt:lpstr>
      <vt:lpstr>First: Is there an effect?</vt:lpstr>
      <vt:lpstr>Is there a Federal Nexus?</vt:lpstr>
      <vt:lpstr>Federal Nexus: Yes</vt:lpstr>
      <vt:lpstr>Key Information to Include</vt:lpstr>
      <vt:lpstr>Federal Nexus: No</vt:lpstr>
      <vt:lpstr>Other Things to Consider</vt:lpstr>
      <vt:lpstr>Monarch Proposed Listing</vt:lpstr>
      <vt:lpstr>Why to Remember the ESA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Engelmann, Nichole</dc:creator>
  <cp:lastModifiedBy>Engelmann, Nichole</cp:lastModifiedBy>
  <cp:revision>47</cp:revision>
  <dcterms:created xsi:type="dcterms:W3CDTF">2022-07-11T12:32:14Z</dcterms:created>
  <dcterms:modified xsi:type="dcterms:W3CDTF">2025-01-24T18:11:09Z</dcterms:modified>
</cp:coreProperties>
</file>